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81" r:id="rId24"/>
    <p:sldId id="282" r:id="rId25"/>
    <p:sldId id="283" r:id="rId26"/>
    <p:sldId id="284" r:id="rId27"/>
    <p:sldId id="277" r:id="rId28"/>
    <p:sldId id="279" r:id="rId29"/>
  </p:sldIdLst>
  <p:sldSz cx="18288000" cy="10287000"/>
  <p:notesSz cx="6858000" cy="9144000"/>
  <p:embeddedFontLst>
    <p:embeddedFont>
      <p:font typeface="Canva Student Font" panose="020B0604020202020204" charset="0"/>
      <p:regular r:id="rId31"/>
    </p:embeddedFont>
    <p:embeddedFont>
      <p:font typeface="Cerebri" panose="020B0604020202020204" charset="0"/>
      <p:regular r:id="rId32"/>
    </p:embeddedFont>
    <p:embeddedFont>
      <p:font typeface="Cerebri Bold" panose="020B0604020202020204" charset="0"/>
      <p:regular r:id="rId33"/>
      <p:bold r:id="rId34"/>
    </p:embeddedFont>
    <p:embeddedFont>
      <p:font typeface="Cerebri Italics" panose="020B0604020202020204" charset="0"/>
      <p:regular r:id="rId35"/>
      <p:italic r:id="rId36"/>
    </p:embeddedFont>
    <p:embeddedFont>
      <p:font typeface="Garet Bold" panose="020B0604020202020204" charset="0"/>
      <p:regular r:id="rId37"/>
      <p:bold r:id="rId38"/>
    </p:embeddedFont>
    <p:embeddedFont>
      <p:font typeface="Glacial Indifference" panose="020B0604020202020204" charset="0"/>
      <p:regular r:id="rId39"/>
    </p:embeddedFont>
    <p:embeddedFont>
      <p:font typeface="Glacial Indifference Bold" panose="020B0604020202020204" charset="0"/>
      <p:regular r:id="rId40"/>
      <p:bold r:id="rId41"/>
    </p:embeddedFont>
    <p:embeddedFont>
      <p:font typeface="Glacial Indifference Italics" panose="020B0604020202020204" charset="0"/>
      <p:regular r:id="rId42"/>
      <p:italic r:id="rId43"/>
    </p:embeddedFont>
    <p:embeddedFont>
      <p:font typeface="Tahoma" panose="020B0604030504040204" pitchFamily="34" charset="0"/>
      <p:regular r:id="rId44"/>
      <p:bold r:id="rId45"/>
    </p:embeddedFont>
    <p:embeddedFont>
      <p:font typeface="Varela Round" panose="00000500000000000000" pitchFamily="2" charset="-79"/>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3EB33C-B08B-422E-8183-CB29F7E2C645}" v="4" dt="2024-09-25T16:55:04.5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8" d="100"/>
          <a:sy n="68" d="100"/>
        </p:scale>
        <p:origin x="108"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6.xml"/><Relationship Id="rId51"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ie Riendeau" userId="3a904e02-3ad8-4003-ac76-3021a777f157" providerId="ADAL" clId="{9F3EB33C-B08B-422E-8183-CB29F7E2C645}"/>
    <pc:docChg chg="addSld delSld modSld">
      <pc:chgData name="Cassie Riendeau" userId="3a904e02-3ad8-4003-ac76-3021a777f157" providerId="ADAL" clId="{9F3EB33C-B08B-422E-8183-CB29F7E2C645}" dt="2024-09-25T16:56:14.708" v="6"/>
      <pc:docMkLst>
        <pc:docMk/>
      </pc:docMkLst>
      <pc:sldChg chg="new del">
        <pc:chgData name="Cassie Riendeau" userId="3a904e02-3ad8-4003-ac76-3021a777f157" providerId="ADAL" clId="{9F3EB33C-B08B-422E-8183-CB29F7E2C645}" dt="2024-09-25T16:53:49.278" v="2" actId="47"/>
        <pc:sldMkLst>
          <pc:docMk/>
          <pc:sldMk cId="1902757063" sldId="280"/>
        </pc:sldMkLst>
      </pc:sldChg>
      <pc:sldChg chg="add modNotesTx">
        <pc:chgData name="Cassie Riendeau" userId="3a904e02-3ad8-4003-ac76-3021a777f157" providerId="ADAL" clId="{9F3EB33C-B08B-422E-8183-CB29F7E2C645}" dt="2024-09-25T16:55:38.544" v="3"/>
        <pc:sldMkLst>
          <pc:docMk/>
          <pc:sldMk cId="0" sldId="281"/>
        </pc:sldMkLst>
      </pc:sldChg>
      <pc:sldChg chg="modNotesTx">
        <pc:chgData name="Cassie Riendeau" userId="3a904e02-3ad8-4003-ac76-3021a777f157" providerId="ADAL" clId="{9F3EB33C-B08B-422E-8183-CB29F7E2C645}" dt="2024-09-25T16:55:49.840" v="4"/>
        <pc:sldMkLst>
          <pc:docMk/>
          <pc:sldMk cId="0" sldId="282"/>
        </pc:sldMkLst>
      </pc:sldChg>
      <pc:sldChg chg="modNotesTx">
        <pc:chgData name="Cassie Riendeau" userId="3a904e02-3ad8-4003-ac76-3021a777f157" providerId="ADAL" clId="{9F3EB33C-B08B-422E-8183-CB29F7E2C645}" dt="2024-09-25T16:56:04.830" v="5"/>
        <pc:sldMkLst>
          <pc:docMk/>
          <pc:sldMk cId="0" sldId="283"/>
        </pc:sldMkLst>
      </pc:sldChg>
      <pc:sldChg chg="modNotesTx">
        <pc:chgData name="Cassie Riendeau" userId="3a904e02-3ad8-4003-ac76-3021a777f157" providerId="ADAL" clId="{9F3EB33C-B08B-422E-8183-CB29F7E2C645}" dt="2024-09-25T16:56:14.708" v="6"/>
        <pc:sldMkLst>
          <pc:docMk/>
          <pc:sldMk cId="0" sldId="2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25.09.2024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Hello and welcome to the DATAVERSITY Insider Experience: Exploring Your Member Benefits Webinar.</a:t>
            </a:r>
          </a:p>
          <a:p>
            <a:endParaRPr lang="en-US"/>
          </a:p>
          <a:p>
            <a:endParaRPr lang="en-US"/>
          </a:p>
          <a:p>
            <a:r>
              <a:rPr lang="en-US"/>
              <a:t>I'm your host Cassie Riendeau.  </a:t>
            </a:r>
          </a:p>
          <a:p>
            <a:endParaRPr lang="en-US"/>
          </a:p>
          <a:p>
            <a:r>
              <a:rPr lang="en-US"/>
              <a:t>I am so excited to share the DATAVERSITY Insider Program and to show you how we can help you grow your skillset and expand your knowledge as a Data Management Professional.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have the resources and platform to yield effective and obtainable results. </a:t>
            </a:r>
          </a:p>
          <a:p>
            <a:endParaRPr lang="en-US"/>
          </a:p>
          <a:p>
            <a:endParaRPr lang="en-US"/>
          </a:p>
          <a:p>
            <a:r>
              <a:rPr lang="en-US"/>
              <a:t>We have over 160 courses and growing monthly including 25 learning plans taught by industry experts. </a:t>
            </a:r>
          </a:p>
          <a:p>
            <a:endParaRPr lang="en-US"/>
          </a:p>
          <a:p>
            <a:r>
              <a:rPr lang="en-US"/>
              <a:t>We have the most up to date trends in DM through our webinars, white papers, podcasts and product demos.  </a:t>
            </a:r>
          </a:p>
          <a:p>
            <a:endParaRPr lang="en-US"/>
          </a:p>
          <a:p>
            <a:r>
              <a:rPr lang="en-US"/>
              <a:t>Plus recommended readings to further expand your knowledge and expertise. </a:t>
            </a:r>
          </a:p>
          <a:p>
            <a:endParaRPr lang="en-US"/>
          </a:p>
          <a:p>
            <a:r>
              <a:rPr lang="en-US"/>
              <a:t>As an Insider you have all of this right at your fingertips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benefits don't just stop at the on-demand training and access to exclusive content...</a:t>
            </a:r>
          </a:p>
          <a:p>
            <a:endParaRPr lang="en-US"/>
          </a:p>
          <a:p>
            <a:r>
              <a:rPr lang="en-US"/>
              <a:t>You'll also enjoy discounts on our very popular live online training courses, where you'll learn from industry leading experts and participate in live breakout sessions with industry members alike. </a:t>
            </a:r>
          </a:p>
          <a:p>
            <a:endParaRPr lang="en-US"/>
          </a:p>
          <a:p>
            <a:r>
              <a:rPr lang="en-US"/>
              <a:t>As an insider you'll also receive discounts on face-to-face conferences such as Enterprise Data World and DGIQ. It's always nice to put faces to names so if you do attend please come say hello! </a:t>
            </a:r>
          </a:p>
          <a:p>
            <a:endParaRPr lang="en-US"/>
          </a:p>
          <a:p>
            <a:r>
              <a:rPr lang="en-US"/>
              <a:t>We also want to ensure you can keep up with your CEU's and so all of our training comes with a number of completed hours and certificates of completion. Feel free to share on linkedin - We love to see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endParaRPr/>
          </a:p>
          <a:p>
            <a:r>
              <a:rPr lang="en-US"/>
              <a:t>Excellent training starts with excellent instructors and subject matter experts. </a:t>
            </a:r>
          </a:p>
          <a:p>
            <a:endParaRPr lang="en-US"/>
          </a:p>
          <a:p>
            <a:r>
              <a:rPr lang="en-US"/>
              <a:t>This is just a small sampling of who we work with - Our instructors come with decades of combined experience in strategy, governance, architecture, quality and so much more.</a:t>
            </a:r>
          </a:p>
          <a:p>
            <a:endParaRPr lang="en-US"/>
          </a:p>
          <a:p>
            <a:r>
              <a:rPr lang="en-US"/>
              <a:t>From dozens of live online master classes held each year to the robust on-demand library you're in good hands with the industry's BEST...and I mean BEST,  leading the way!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endParaRPr/>
          </a:p>
          <a:p>
            <a:r>
              <a:rPr lang="en-US"/>
              <a:t>Excellent training starts with excellent instructors and subject matter experts. </a:t>
            </a:r>
          </a:p>
          <a:p>
            <a:endParaRPr lang="en-US"/>
          </a:p>
          <a:p>
            <a:r>
              <a:rPr lang="en-US"/>
              <a:t>This is just a small sampling of who we work with - Our instructors come with decades of combined experience in strategy, governance, architecture, quality and so much more.</a:t>
            </a:r>
          </a:p>
          <a:p>
            <a:endParaRPr lang="en-US"/>
          </a:p>
          <a:p>
            <a:r>
              <a:rPr lang="en-US"/>
              <a:t>From dozens of live online master classes held each year to the robust on-demand library you're in good hands with the industry's BEST...and I mean BEST,  leading the way!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endParaRPr/>
          </a:p>
          <a:p>
            <a:r>
              <a:rPr lang="en-US"/>
              <a:t>Excellent training starts with excellent instructors and subject matter experts. </a:t>
            </a:r>
          </a:p>
          <a:p>
            <a:endParaRPr lang="en-US"/>
          </a:p>
          <a:p>
            <a:r>
              <a:rPr lang="en-US"/>
              <a:t>This is just a small sampling of who we work with - Our instructors come with decades of combined experience in strategy, governance, architecture, quality and so much more.</a:t>
            </a:r>
          </a:p>
          <a:p>
            <a:endParaRPr lang="en-US"/>
          </a:p>
          <a:p>
            <a:r>
              <a:rPr lang="en-US"/>
              <a:t>From dozens of live online master classes held each year to the robust on-demand library you're in good hands with the industry's BEST...and I mean BEST,  leading the way!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Accessing insider content is easy.  Whether you are new to the DVTC or you are a frequent learner you can preview the content available in the insider content tab in out catalog.  </a:t>
            </a:r>
          </a:p>
          <a:p>
            <a:endParaRPr lang="en-US"/>
          </a:p>
          <a:p>
            <a:endParaRPr lang="en-US"/>
          </a:p>
          <a:p>
            <a:r>
              <a:rPr lang="en-US"/>
              <a:t>But I am going to do you one better and dig into the Insider dashboard, lets take a look. </a:t>
            </a:r>
          </a:p>
          <a:p>
            <a:endParaRPr lang="en-US"/>
          </a:p>
          <a:p>
            <a:r>
              <a:rPr lang="en-US"/>
              <a:t>DEMO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Since our catalog is so robust sometimes you just don't know where to start or you need a little guidance. </a:t>
            </a:r>
          </a:p>
          <a:p>
            <a:endParaRPr lang="en-US"/>
          </a:p>
          <a:p>
            <a:r>
              <a:rPr lang="en-US"/>
              <a:t>We have a great solution in the form of Learning Paths.  A learning path, a collection of learning plans to create a cohesive and comprehensive structure to your training.  Typically, its persona or skill/ experience level based, but there might be some nuance to that. </a:t>
            </a:r>
          </a:p>
          <a:p>
            <a:endParaRPr lang="en-US"/>
          </a:p>
          <a:p>
            <a:endParaRPr lang="en-US"/>
          </a:p>
          <a:p>
            <a:r>
              <a:rPr lang="en-US"/>
              <a:t>Learning paths can be customized or you can choose one of our pre-selected options based on specific skill or role. </a:t>
            </a:r>
          </a:p>
          <a:p>
            <a:endParaRPr lang="en-US"/>
          </a:p>
          <a:p>
            <a:endParaRPr lang="en-US"/>
          </a:p>
          <a:p>
            <a:r>
              <a:rPr lang="en-US"/>
              <a:t>Rest assured a member of our Training team is here to help you stay on track and achieve your goals.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Speaking of goals-</a:t>
            </a:r>
          </a:p>
          <a:p>
            <a:endParaRPr lang="en-US" dirty="0"/>
          </a:p>
          <a:p>
            <a:r>
              <a:rPr lang="en-US" dirty="0"/>
              <a:t>We have many Insiders that come to us seeking solutions for either filling s skills gap or upskilling themselves as a team.  They can often come to us feeling confused or frustrated in trying to find a fit that's going to meet their unique challenges. What they find when they work directly with DATAVERSITY is they aren't alone and often times we have experience working with those unique training needs.  </a:t>
            </a:r>
          </a:p>
          <a:p>
            <a:endParaRPr lang="en-US" dirty="0"/>
          </a:p>
          <a:p>
            <a:r>
              <a:rPr lang="en-US" dirty="0"/>
              <a:t>For instance - Tim is new to his Data Quality Director role (as we know many organizations are implementing these programs) but he is having a hard time finding solutions to his training needs because he not only needs to improve the quality for the organization, but it requires him to really change the cultural understanding of how quality data is used to impact the needs of the organization overall -- whether it's for R&amp;D, investor profits, supply chain efficiencies or even customer service. </a:t>
            </a:r>
          </a:p>
          <a:p>
            <a:endParaRPr lang="en-US" dirty="0"/>
          </a:p>
          <a:p>
            <a:r>
              <a:rPr lang="en-US" dirty="0"/>
              <a:t>None of this is done overnight or in a vacuum.  He also doesn't really have the time to spend parsing together his own training or identifying numerous options for his team.  </a:t>
            </a:r>
          </a:p>
          <a:p>
            <a:endParaRPr lang="en-US" dirty="0"/>
          </a:p>
          <a:p>
            <a:r>
              <a:rPr lang="en-US" dirty="0"/>
              <a:t>When Tim chooses DATAVERSITY - he gets the training he needs from instructors who have real life experience with these challenges, at the pace he needs and with the support he needs.  </a:t>
            </a:r>
          </a:p>
          <a:p>
            <a:endParaRPr lang="en-US" dirty="0"/>
          </a:p>
          <a:p>
            <a:r>
              <a:rPr lang="en-US" dirty="0"/>
              <a:t>When all of these things come together - not only does Tim succeed, but the organization and all that are involved will benefit.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Sooo- Now that you know what an insider is- how do you become one? Right? </a:t>
            </a:r>
          </a:p>
          <a:p>
            <a:endParaRPr lang="en-US"/>
          </a:p>
          <a:p>
            <a:r>
              <a:rPr lang="en-US"/>
              <a:t>We have two subscription levels with two ways to subscribe- either monthly or annually.  Annual subscribers enjoy an extra discount-- so something to keep in mind. </a:t>
            </a:r>
          </a:p>
          <a:p>
            <a:endParaRPr lang="en-US"/>
          </a:p>
          <a:p>
            <a:r>
              <a:rPr lang="en-US"/>
              <a:t>Or you can subscribe monthly with a 12 month commitment. </a:t>
            </a:r>
          </a:p>
          <a:p>
            <a:endParaRPr lang="en-US"/>
          </a:p>
          <a:p>
            <a:r>
              <a:rPr lang="en-US"/>
              <a:t>And while we're here - the professional sub is perfect for anyone looking to expand their DM knowledge, but not quite ready to prepare to obtain their CDMP (certified data management professional) certification.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Sooo- Now that you know what an insider is- how do you become one? Right? </a:t>
            </a:r>
          </a:p>
          <a:p>
            <a:endParaRPr lang="en-US"/>
          </a:p>
          <a:p>
            <a:r>
              <a:rPr lang="en-US"/>
              <a:t>We have two subscription levels with two ways to subscribe- either monthly or annually.  Annual subscribers enjoy an extra discount-- so something to keep in mind. </a:t>
            </a:r>
          </a:p>
          <a:p>
            <a:endParaRPr lang="en-US"/>
          </a:p>
          <a:p>
            <a:r>
              <a:rPr lang="en-US"/>
              <a:t>Or you can subscribe monthly with a 12 month commitment. </a:t>
            </a:r>
          </a:p>
          <a:p>
            <a:endParaRPr lang="en-US"/>
          </a:p>
          <a:p>
            <a:r>
              <a:rPr lang="en-US"/>
              <a:t>And while we're here - the professional sub is perfect for anyone looking to expand their DM knowledge, but not quite ready to prepare to obtain their CDMP (certified data management professional) certification.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endParaRPr dirty="0"/>
          </a:p>
          <a:p>
            <a:endParaRPr dirty="0"/>
          </a:p>
          <a:p>
            <a:r>
              <a:rPr lang="en-US" dirty="0"/>
              <a:t> our </a:t>
            </a:r>
            <a:r>
              <a:rPr lang="en-US" dirty="0" err="1"/>
              <a:t>Agneda</a:t>
            </a:r>
            <a:r>
              <a:rPr lang="en-US" dirty="0"/>
              <a:t> today includes: </a:t>
            </a:r>
          </a:p>
          <a:p>
            <a:endParaRPr lang="en-US" dirty="0"/>
          </a:p>
          <a:p>
            <a:r>
              <a:rPr lang="en-US" dirty="0"/>
              <a:t>•Who is DV	</a:t>
            </a:r>
          </a:p>
          <a:p>
            <a:r>
              <a:rPr lang="en-US" dirty="0"/>
              <a:t>Many of you might be joining us because you have participated in other trainings or events- or maybe you're completely new here and you want to see everything we have to offer. </a:t>
            </a:r>
          </a:p>
          <a:p>
            <a:r>
              <a:rPr lang="en-US" dirty="0"/>
              <a:t>We'll also cover</a:t>
            </a:r>
          </a:p>
          <a:p>
            <a:endParaRPr lang="en-US" dirty="0"/>
          </a:p>
          <a:p>
            <a:r>
              <a:rPr lang="en-US" dirty="0"/>
              <a:t>•Who is DV – read</a:t>
            </a:r>
          </a:p>
          <a:p>
            <a:endParaRPr lang="en-US" dirty="0"/>
          </a:p>
          <a:p>
            <a:r>
              <a:rPr lang="en-US" dirty="0"/>
              <a:t>What is an </a:t>
            </a:r>
            <a:r>
              <a:rPr lang="en-US" dirty="0" err="1"/>
              <a:t>Inisder</a:t>
            </a:r>
            <a:r>
              <a:rPr lang="en-US" dirty="0"/>
              <a:t> </a:t>
            </a:r>
          </a:p>
          <a:p>
            <a:endParaRPr lang="en-US" dirty="0"/>
          </a:p>
          <a:p>
            <a:r>
              <a:rPr lang="en-US" dirty="0"/>
              <a:t>We’ll also cover why  education matters and what we are seeing in the field of DM</a:t>
            </a:r>
          </a:p>
          <a:p>
            <a:endParaRPr lang="en-US" dirty="0"/>
          </a:p>
          <a:p>
            <a:r>
              <a:rPr lang="en-US" dirty="0"/>
              <a:t>Why becoming an insider can offer you the opportunity to grow with the industry – a short demo of our dashboard and more!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an Elite subscriber, You will enjoy all of the amazing benefits as the professional subscription with the added bonus of current and upcoming on-demand CDMP preparation courses.</a:t>
            </a:r>
          </a:p>
          <a:p>
            <a:endParaRPr lang="en-US"/>
          </a:p>
          <a:p>
            <a:r>
              <a:rPr lang="en-US"/>
              <a:t>and just to let you in on a little secret- we have some on-demand deep dives coming in 2024!</a:t>
            </a:r>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know many of you are joining us today as individuals, but many of you might be looking into enterprise training options as well. </a:t>
            </a:r>
          </a:p>
          <a:p>
            <a:endParaRPr lang="en-US"/>
          </a:p>
          <a:p>
            <a:r>
              <a:rPr lang="en-US"/>
              <a:t>All of the same benefits included for individuals is also extended to team training, along with added bulk and government discounts.</a:t>
            </a:r>
          </a:p>
          <a:p>
            <a:endParaRPr lang="en-US"/>
          </a:p>
          <a:p>
            <a:r>
              <a:rPr lang="en-US"/>
              <a:t>We have enterprise solutions available with end-to-end customer support, integration options and admin capabilities. </a:t>
            </a:r>
          </a:p>
          <a:p>
            <a:endParaRPr lang="en-US"/>
          </a:p>
          <a:p>
            <a:r>
              <a:rPr lang="en-US"/>
              <a:t>Our team is also well versed in government contracts, expectations and regulations.  I personally work with many of these clients and I'd love to connect to hear how we can  help or provide an enterprise demo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1" i="0" dirty="0">
                <a:solidFill>
                  <a:srgbClr val="000000"/>
                </a:solidFill>
                <a:effectLst/>
                <a:latin typeface="Arial" panose="020B0604020202020204" pitchFamily="34" charset="0"/>
              </a:rPr>
              <a:t>Explore:</a:t>
            </a:r>
            <a:r>
              <a:rPr lang="en-US" b="0" i="0" dirty="0">
                <a:solidFill>
                  <a:srgbClr val="000000"/>
                </a:solidFill>
                <a:effectLst/>
                <a:latin typeface="Arial" panose="020B0604020202020204" pitchFamily="34" charset="0"/>
              </a:rPr>
              <a:t> This bundle option is ideal for small-businesses looking to begin their data driven journey</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80052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1" i="0" dirty="0">
                <a:solidFill>
                  <a:srgbClr val="000000"/>
                </a:solidFill>
                <a:effectLst/>
                <a:latin typeface="Arial" panose="020B0604020202020204" pitchFamily="34" charset="0"/>
              </a:rPr>
              <a:t>Inform:</a:t>
            </a:r>
            <a:r>
              <a:rPr lang="en-US" b="0" i="0" dirty="0">
                <a:solidFill>
                  <a:srgbClr val="000000"/>
                </a:solidFill>
                <a:effectLst/>
                <a:latin typeface="Arial" panose="020B0604020202020204" pitchFamily="34" charset="0"/>
              </a:rPr>
              <a:t> This bundle option is designed for medium sized organizations stepping up their data decision making.</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384810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1" i="0" dirty="0">
                <a:solidFill>
                  <a:srgbClr val="000000"/>
                </a:solidFill>
                <a:effectLst/>
                <a:latin typeface="Arial" panose="020B0604020202020204" pitchFamily="34" charset="0"/>
              </a:rPr>
              <a:t>Driven:</a:t>
            </a:r>
            <a:r>
              <a:rPr lang="en-US" b="0" i="0" dirty="0">
                <a:solidFill>
                  <a:srgbClr val="000000"/>
                </a:solidFill>
                <a:effectLst/>
                <a:latin typeface="Arial" panose="020B0604020202020204" pitchFamily="34" charset="0"/>
              </a:rPr>
              <a:t> This bundle option is for larger organizations looking to drive cross-functional data initiatives.</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2615106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1" i="0" dirty="0">
                <a:solidFill>
                  <a:srgbClr val="000000"/>
                </a:solidFill>
                <a:effectLst/>
                <a:latin typeface="Arial" panose="020B0604020202020204" pitchFamily="34" charset="0"/>
              </a:rPr>
              <a:t>Transformed:</a:t>
            </a:r>
            <a:r>
              <a:rPr lang="en-US" b="0" i="0" dirty="0">
                <a:solidFill>
                  <a:srgbClr val="000000"/>
                </a:solidFill>
                <a:effectLst/>
                <a:latin typeface="Arial" panose="020B0604020202020204" pitchFamily="34" charset="0"/>
              </a:rPr>
              <a:t> This bundle options was curated for large organizations looking to sustain business impact across their entire ecosystem.</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3081730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am so glad you could join us today!  Please be sure to use this exclusive discount on your next annual subscription and become an Insider TODAY.</a:t>
            </a:r>
          </a:p>
          <a:p>
            <a:endParaRPr lang="en-US"/>
          </a:p>
          <a:p>
            <a:r>
              <a:rPr lang="en-US"/>
              <a:t>Q&amp;A- chat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 you again for joinig. It's been a pleasure to bring you The Insider Experience.  Please be sure to reach out with any questions!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DV- Our mission is to provide the single best source of education for anyone working in data in their professional life.  </a:t>
            </a:r>
          </a:p>
          <a:p>
            <a:endParaRPr lang="en-US"/>
          </a:p>
          <a:p>
            <a:r>
              <a:rPr lang="en-US"/>
              <a:t>And how we do that??</a:t>
            </a:r>
          </a:p>
          <a:p>
            <a:r>
              <a:rPr lang="en-US"/>
              <a:t>Well, we bring you live in person conferences such as DGIQ, EDW – bringing together those in the data fields. </a:t>
            </a:r>
          </a:p>
          <a:p>
            <a:endParaRPr lang="en-US"/>
          </a:p>
          <a:p>
            <a:r>
              <a:rPr lang="en-US"/>
              <a:t>We also have our </a:t>
            </a:r>
          </a:p>
          <a:p>
            <a:r>
              <a:rPr lang="en-US"/>
              <a:t>Interactive online conferences like EAO and DAO (say full names) where _________</a:t>
            </a:r>
          </a:p>
          <a:p>
            <a:r>
              <a:rPr lang="en-US"/>
              <a:t>Free online resources such as white papers, Webinars and My Career in Data, a podcast that focuses on how those in the field of data came into their career. </a:t>
            </a:r>
          </a:p>
          <a:p>
            <a:endParaRPr lang="en-US"/>
          </a:p>
          <a:p>
            <a:r>
              <a:rPr lang="en-US"/>
              <a:t>Lastly- we have our DATAVERSITY Training Center.  Here is where you’ll find comprehensive on-demand and live online training and most importantly, where you’ll gain access as an Insider.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Well, we bring you live in person conferences such as Data Governance Information and Quality twice a year and Enterprise Data World also twice a year. </a:t>
            </a:r>
          </a:p>
          <a:p>
            <a:endParaRPr lang="en-US"/>
          </a:p>
          <a:p>
            <a:r>
              <a:rPr lang="en-US"/>
              <a:t>We have our </a:t>
            </a:r>
          </a:p>
          <a:p>
            <a:r>
              <a:rPr lang="en-US"/>
              <a:t>Interactive online conferences like Enterprise Analytics Online and Data Architecture Online and Enterprise Data Governance online. </a:t>
            </a:r>
          </a:p>
          <a:p>
            <a:endParaRPr lang="en-US"/>
          </a:p>
          <a:p>
            <a:r>
              <a:rPr lang="en-US"/>
              <a:t>You may also be familiar with some of our other -Free online resources such as white papers, Webinars and My Career in Data podcast and our trade journal.  </a:t>
            </a:r>
          </a:p>
          <a:p>
            <a:endParaRPr lang="en-US"/>
          </a:p>
          <a:p>
            <a:r>
              <a:rPr lang="en-US"/>
              <a:t>Lastly, but not least our DATAVERSITY Training Center.  Here is where you’ll find comprehensive on-demand and live online training and most importantly, where you’ll gain access as an Insider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Now that you know a little bit more about DATAVERSITY as a whole let's dig into  what exactly is an insider?  </a:t>
            </a:r>
          </a:p>
          <a:p>
            <a:endParaRPr lang="en-US"/>
          </a:p>
          <a:p>
            <a:r>
              <a:rPr lang="en-US"/>
              <a:t>Insiders are a group of learners taking advantage of our unlimited, on-demand catalog, special content, and exclusive discounts.  Sounds pretty great right? </a:t>
            </a:r>
          </a:p>
          <a:p>
            <a:endParaRPr lang="en-US"/>
          </a:p>
          <a:p>
            <a:r>
              <a:rPr lang="en-US"/>
              <a:t>All of this to say we understand the impact of quality, professional training that you can put into practice.  And we also understand that most of you have busy professional and personal lives.  </a:t>
            </a:r>
          </a:p>
          <a:p>
            <a:endParaRPr lang="en-US"/>
          </a:p>
          <a:p>
            <a:r>
              <a:rPr lang="en-US"/>
              <a:t>So, with that in mind, we bring you the Insider Experience through either the Professional Subscription or Elite Subscription. </a:t>
            </a:r>
          </a:p>
          <a:p>
            <a:endParaRPr lang="en-US"/>
          </a:p>
          <a:p>
            <a:r>
              <a:rPr lang="en-US"/>
              <a:t>Essentially…Insiders get more!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that you know more about what an insider is, let's discuss why we created the program.</a:t>
            </a:r>
          </a:p>
          <a:p>
            <a:endParaRPr lang="en-US"/>
          </a:p>
          <a:p>
            <a:r>
              <a:rPr lang="en-US"/>
              <a:t>The Data Management landscape is becoming vastly more important as organizations and businesses continue to make Data Governance initiatives a priority. ----  Which is likely why many of you are joining us today. </a:t>
            </a:r>
          </a:p>
          <a:p>
            <a:endParaRPr lang="en-US"/>
          </a:p>
          <a:p>
            <a:r>
              <a:rPr lang="en-US"/>
              <a:t>So, as an Insider you'll be equipped with the right tools all in one place to meet the challenges and the demands of all types of industries across the globe.</a:t>
            </a:r>
          </a:p>
          <a:p>
            <a:endParaRPr lang="en-US"/>
          </a:p>
          <a:p>
            <a:endParaRPr lang="en-US"/>
          </a:p>
          <a:p>
            <a:endParaRPr lang="en-US"/>
          </a:p>
          <a:p>
            <a:r>
              <a:rPr lang="en-US"/>
              <a:t>Ok Cassie, great- what does that mean for me-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Essentially -We START with the DATA</a:t>
            </a:r>
          </a:p>
          <a:p>
            <a:endParaRPr lang="en-US"/>
          </a:p>
          <a:p>
            <a:r>
              <a:rPr lang="en-US"/>
              <a:t>Citing our 2022 trends in DM We have found-</a:t>
            </a:r>
          </a:p>
          <a:p>
            <a:r>
              <a:rPr lang="en-US"/>
              <a:t>from 181 participants surveyed, from 35 countries, and over 32 industries THAT organizations are focusing their efforts on becoming more data driven due to high demand for leveraging data… no surprise there because PAUSE (big buzz word here) as an asset. Even those that don’t work directly in data know it. </a:t>
            </a:r>
          </a:p>
          <a:p>
            <a:r>
              <a:rPr lang="en-US"/>
              <a:t>This is important to note because.... </a:t>
            </a:r>
          </a:p>
          <a:p>
            <a:r>
              <a:rPr lang="en-US"/>
              <a:t>as you can see here, in the next two years, 58% of those surveyed are planning on implementing a DG program, 55% are implementing DQ and 49% are implementing Metadata Management programs.</a:t>
            </a:r>
          </a:p>
          <a:p>
            <a:endParaRPr lang="en-US"/>
          </a:p>
          <a:p>
            <a:r>
              <a:rPr lang="en-US"/>
              <a:t>The numbers are staggering...</a:t>
            </a:r>
          </a:p>
          <a:p>
            <a:r>
              <a:rPr lang="en-US"/>
              <a:t>And yet many are still struggling to find the right training to be able to meet that call to action...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I ask you this - how are you.</a:t>
            </a:r>
          </a:p>
          <a:p>
            <a:endParaRPr lang="en-US"/>
          </a:p>
          <a:p>
            <a:endParaRPr lang="en-US"/>
          </a:p>
          <a:p>
            <a:r>
              <a:rPr lang="en-US"/>
              <a:t>And maybe this is the first step in that process  or maybe you have already started and you want to know how to really maximize you experience.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 </a:t>
            </a:r>
          </a:p>
          <a:p>
            <a:r>
              <a:rPr lang="en-US"/>
              <a:t>regardless - I think it's pretty fair to say up until now , we "the collective DM field" has  missing one great spot for all DM education resources! </a:t>
            </a:r>
          </a:p>
          <a:p>
            <a:endParaRPr lang="en-US"/>
          </a:p>
          <a:p>
            <a:r>
              <a:rPr lang="en-US"/>
              <a:t> So look no further - </a:t>
            </a:r>
          </a:p>
          <a:p>
            <a:r>
              <a:rPr lang="en-US"/>
              <a:t> “time is money” Save yourself and your organization the hassle and put that time and effort into your business goals and let DATAVERSITY do the heavy lifting with our subscriptions and dedicated training center team.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830997"/>
          </a:xfrm>
          <a:prstGeom prst="rect">
            <a:avLst/>
          </a:prstGeom>
        </p:spPr>
        <p:txBody>
          <a:bodyPr wrap="square" lIns="0" tIns="0" rIns="0" bIns="0">
            <a:spAutoFit/>
          </a:bodyPr>
          <a:lstStyle>
            <a:lvl1pPr>
              <a:defRPr sz="5400" b="0" i="0">
                <a:solidFill>
                  <a:srgbClr val="1A315F"/>
                </a:solidFill>
                <a:latin typeface="Tahoma"/>
                <a:cs typeface="Tahoma"/>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34410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89899" y="2829147"/>
            <a:ext cx="15848648" cy="830997"/>
          </a:xfrm>
        </p:spPr>
        <p:txBody>
          <a:bodyPr lIns="0" tIns="0" rIns="0" bIns="0"/>
          <a:lstStyle>
            <a:lvl1pPr>
              <a:defRPr sz="5400" b="0" i="0">
                <a:solidFill>
                  <a:srgbClr val="1A315F"/>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68941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89899" y="2829147"/>
            <a:ext cx="15848648" cy="830997"/>
          </a:xfrm>
        </p:spPr>
        <p:txBody>
          <a:bodyPr lIns="0" tIns="0" rIns="0" bIns="0"/>
          <a:lstStyle>
            <a:lvl1pPr>
              <a:defRPr sz="5400" b="0" i="0">
                <a:solidFill>
                  <a:srgbClr val="1A315F"/>
                </a:solidFill>
                <a:latin typeface="Tahoma"/>
                <a:cs typeface="Tahoma"/>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56374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9797" y="685800"/>
            <a:ext cx="5554980" cy="142875"/>
          </a:xfrm>
          <a:custGeom>
            <a:avLst/>
            <a:gdLst/>
            <a:ahLst/>
            <a:cxnLst/>
            <a:rect l="l" t="t" r="r" b="b"/>
            <a:pathLst>
              <a:path w="3703320" h="95250">
                <a:moveTo>
                  <a:pt x="3703320" y="0"/>
                </a:moveTo>
                <a:lnTo>
                  <a:pt x="0" y="0"/>
                </a:lnTo>
                <a:lnTo>
                  <a:pt x="0" y="95250"/>
                </a:lnTo>
                <a:lnTo>
                  <a:pt x="3703320" y="95250"/>
                </a:lnTo>
                <a:lnTo>
                  <a:pt x="3703320" y="0"/>
                </a:lnTo>
                <a:close/>
              </a:path>
            </a:pathLst>
          </a:custGeom>
          <a:solidFill>
            <a:srgbClr val="1A315F"/>
          </a:solidFill>
        </p:spPr>
        <p:txBody>
          <a:bodyPr wrap="square" lIns="0" tIns="0" rIns="0" bIns="0" rtlCol="0"/>
          <a:lstStyle/>
          <a:p>
            <a:endParaRPr sz="2700"/>
          </a:p>
        </p:txBody>
      </p:sp>
      <p:sp>
        <p:nvSpPr>
          <p:cNvPr id="17" name="bg object 17"/>
          <p:cNvSpPr/>
          <p:nvPr/>
        </p:nvSpPr>
        <p:spPr>
          <a:xfrm>
            <a:off x="12063221" y="680085"/>
            <a:ext cx="5554980" cy="148590"/>
          </a:xfrm>
          <a:custGeom>
            <a:avLst/>
            <a:gdLst/>
            <a:ahLst/>
            <a:cxnLst/>
            <a:rect l="l" t="t" r="r" b="b"/>
            <a:pathLst>
              <a:path w="3703320" h="99059">
                <a:moveTo>
                  <a:pt x="3703320" y="0"/>
                </a:moveTo>
                <a:lnTo>
                  <a:pt x="0" y="0"/>
                </a:lnTo>
                <a:lnTo>
                  <a:pt x="0" y="99060"/>
                </a:lnTo>
                <a:lnTo>
                  <a:pt x="3703320" y="99060"/>
                </a:lnTo>
                <a:lnTo>
                  <a:pt x="3703320" y="0"/>
                </a:lnTo>
                <a:close/>
              </a:path>
            </a:pathLst>
          </a:custGeom>
          <a:solidFill>
            <a:srgbClr val="959FA7"/>
          </a:solidFill>
        </p:spPr>
        <p:txBody>
          <a:bodyPr wrap="square" lIns="0" tIns="0" rIns="0" bIns="0" rtlCol="0"/>
          <a:lstStyle/>
          <a:p>
            <a:endParaRPr sz="2700"/>
          </a:p>
        </p:txBody>
      </p:sp>
      <p:sp>
        <p:nvSpPr>
          <p:cNvPr id="18" name="bg object 18"/>
          <p:cNvSpPr/>
          <p:nvPr/>
        </p:nvSpPr>
        <p:spPr>
          <a:xfrm>
            <a:off x="6363080" y="685800"/>
            <a:ext cx="5554980" cy="137160"/>
          </a:xfrm>
          <a:custGeom>
            <a:avLst/>
            <a:gdLst/>
            <a:ahLst/>
            <a:cxnLst/>
            <a:rect l="l" t="t" r="r" b="b"/>
            <a:pathLst>
              <a:path w="3703320" h="91440">
                <a:moveTo>
                  <a:pt x="3703320" y="0"/>
                </a:moveTo>
                <a:lnTo>
                  <a:pt x="0" y="0"/>
                </a:lnTo>
                <a:lnTo>
                  <a:pt x="0" y="91439"/>
                </a:lnTo>
                <a:lnTo>
                  <a:pt x="3703320" y="91439"/>
                </a:lnTo>
                <a:lnTo>
                  <a:pt x="3703320" y="0"/>
                </a:lnTo>
                <a:close/>
              </a:path>
            </a:pathLst>
          </a:custGeom>
          <a:solidFill>
            <a:srgbClr val="4590B8"/>
          </a:solidFill>
        </p:spPr>
        <p:txBody>
          <a:bodyPr wrap="square" lIns="0" tIns="0" rIns="0" bIns="0" rtlCol="0"/>
          <a:lstStyle/>
          <a:p>
            <a:endParaRPr sz="2700"/>
          </a:p>
        </p:txBody>
      </p:sp>
      <p:pic>
        <p:nvPicPr>
          <p:cNvPr id="19" name="bg object 19"/>
          <p:cNvPicPr/>
          <p:nvPr/>
        </p:nvPicPr>
        <p:blipFill>
          <a:blip r:embed="rId2" cstate="print"/>
          <a:stretch>
            <a:fillRect/>
          </a:stretch>
        </p:blipFill>
        <p:spPr>
          <a:xfrm>
            <a:off x="14612111" y="49150"/>
            <a:ext cx="2803760" cy="532964"/>
          </a:xfrm>
          <a:prstGeom prst="rect">
            <a:avLst/>
          </a:prstGeom>
        </p:spPr>
      </p:pic>
      <p:sp>
        <p:nvSpPr>
          <p:cNvPr id="20" name="bg object 20"/>
          <p:cNvSpPr/>
          <p:nvPr/>
        </p:nvSpPr>
        <p:spPr>
          <a:xfrm>
            <a:off x="669797" y="4629151"/>
            <a:ext cx="16895445" cy="4957763"/>
          </a:xfrm>
          <a:custGeom>
            <a:avLst/>
            <a:gdLst/>
            <a:ahLst/>
            <a:cxnLst/>
            <a:rect l="l" t="t" r="r" b="b"/>
            <a:pathLst>
              <a:path w="11263630" h="3305175">
                <a:moveTo>
                  <a:pt x="11263122" y="0"/>
                </a:moveTo>
                <a:lnTo>
                  <a:pt x="0" y="0"/>
                </a:lnTo>
                <a:lnTo>
                  <a:pt x="0" y="3304794"/>
                </a:lnTo>
                <a:lnTo>
                  <a:pt x="11263122" y="3304794"/>
                </a:lnTo>
                <a:lnTo>
                  <a:pt x="11263122" y="0"/>
                </a:lnTo>
                <a:close/>
              </a:path>
            </a:pathLst>
          </a:custGeom>
          <a:solidFill>
            <a:srgbClr val="1A315F"/>
          </a:solidFill>
        </p:spPr>
        <p:txBody>
          <a:bodyPr wrap="square" lIns="0" tIns="0" rIns="0" bIns="0" rtlCol="0"/>
          <a:lstStyle/>
          <a:p>
            <a:endParaRPr sz="2700"/>
          </a:p>
        </p:txBody>
      </p:sp>
      <p:sp>
        <p:nvSpPr>
          <p:cNvPr id="2" name="Holder 2"/>
          <p:cNvSpPr>
            <a:spLocks noGrp="1"/>
          </p:cNvSpPr>
          <p:nvPr>
            <p:ph type="title"/>
          </p:nvPr>
        </p:nvSpPr>
        <p:spPr>
          <a:xfrm>
            <a:off x="989899" y="2829147"/>
            <a:ext cx="15848648" cy="830997"/>
          </a:xfrm>
        </p:spPr>
        <p:txBody>
          <a:bodyPr lIns="0" tIns="0" rIns="0" bIns="0"/>
          <a:lstStyle>
            <a:lvl1pPr>
              <a:defRPr sz="5400" b="0" i="0">
                <a:solidFill>
                  <a:srgbClr val="1A315F"/>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51584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584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9797" y="685800"/>
            <a:ext cx="5554980" cy="142875"/>
          </a:xfrm>
          <a:custGeom>
            <a:avLst/>
            <a:gdLst/>
            <a:ahLst/>
            <a:cxnLst/>
            <a:rect l="l" t="t" r="r" b="b"/>
            <a:pathLst>
              <a:path w="3703320" h="95250">
                <a:moveTo>
                  <a:pt x="3703320" y="0"/>
                </a:moveTo>
                <a:lnTo>
                  <a:pt x="0" y="0"/>
                </a:lnTo>
                <a:lnTo>
                  <a:pt x="0" y="95250"/>
                </a:lnTo>
                <a:lnTo>
                  <a:pt x="3703320" y="95250"/>
                </a:lnTo>
                <a:lnTo>
                  <a:pt x="3703320" y="0"/>
                </a:lnTo>
                <a:close/>
              </a:path>
            </a:pathLst>
          </a:custGeom>
          <a:solidFill>
            <a:srgbClr val="1A315F"/>
          </a:solidFill>
        </p:spPr>
        <p:txBody>
          <a:bodyPr wrap="square" lIns="0" tIns="0" rIns="0" bIns="0" rtlCol="0"/>
          <a:lstStyle/>
          <a:p>
            <a:endParaRPr sz="2700"/>
          </a:p>
        </p:txBody>
      </p:sp>
      <p:sp>
        <p:nvSpPr>
          <p:cNvPr id="17" name="bg object 17"/>
          <p:cNvSpPr/>
          <p:nvPr/>
        </p:nvSpPr>
        <p:spPr>
          <a:xfrm>
            <a:off x="12063221" y="680085"/>
            <a:ext cx="5554980" cy="148590"/>
          </a:xfrm>
          <a:custGeom>
            <a:avLst/>
            <a:gdLst/>
            <a:ahLst/>
            <a:cxnLst/>
            <a:rect l="l" t="t" r="r" b="b"/>
            <a:pathLst>
              <a:path w="3703320" h="99059">
                <a:moveTo>
                  <a:pt x="3703320" y="0"/>
                </a:moveTo>
                <a:lnTo>
                  <a:pt x="0" y="0"/>
                </a:lnTo>
                <a:lnTo>
                  <a:pt x="0" y="99060"/>
                </a:lnTo>
                <a:lnTo>
                  <a:pt x="3703320" y="99060"/>
                </a:lnTo>
                <a:lnTo>
                  <a:pt x="3703320" y="0"/>
                </a:lnTo>
                <a:close/>
              </a:path>
            </a:pathLst>
          </a:custGeom>
          <a:solidFill>
            <a:srgbClr val="959FA7"/>
          </a:solidFill>
        </p:spPr>
        <p:txBody>
          <a:bodyPr wrap="square" lIns="0" tIns="0" rIns="0" bIns="0" rtlCol="0"/>
          <a:lstStyle/>
          <a:p>
            <a:endParaRPr sz="2700"/>
          </a:p>
        </p:txBody>
      </p:sp>
      <p:sp>
        <p:nvSpPr>
          <p:cNvPr id="18" name="bg object 18"/>
          <p:cNvSpPr/>
          <p:nvPr/>
        </p:nvSpPr>
        <p:spPr>
          <a:xfrm>
            <a:off x="6363080" y="685800"/>
            <a:ext cx="5554980" cy="137160"/>
          </a:xfrm>
          <a:custGeom>
            <a:avLst/>
            <a:gdLst/>
            <a:ahLst/>
            <a:cxnLst/>
            <a:rect l="l" t="t" r="r" b="b"/>
            <a:pathLst>
              <a:path w="3703320" h="91440">
                <a:moveTo>
                  <a:pt x="3703320" y="0"/>
                </a:moveTo>
                <a:lnTo>
                  <a:pt x="0" y="0"/>
                </a:lnTo>
                <a:lnTo>
                  <a:pt x="0" y="91439"/>
                </a:lnTo>
                <a:lnTo>
                  <a:pt x="3703320" y="91439"/>
                </a:lnTo>
                <a:lnTo>
                  <a:pt x="3703320" y="0"/>
                </a:lnTo>
                <a:close/>
              </a:path>
            </a:pathLst>
          </a:custGeom>
          <a:solidFill>
            <a:srgbClr val="4590B8"/>
          </a:solidFill>
        </p:spPr>
        <p:txBody>
          <a:bodyPr wrap="square" lIns="0" tIns="0" rIns="0" bIns="0" rtlCol="0"/>
          <a:lstStyle/>
          <a:p>
            <a:endParaRPr sz="2700"/>
          </a:p>
        </p:txBody>
      </p:sp>
      <p:pic>
        <p:nvPicPr>
          <p:cNvPr id="19" name="bg object 19"/>
          <p:cNvPicPr/>
          <p:nvPr/>
        </p:nvPicPr>
        <p:blipFill>
          <a:blip r:embed="rId7" cstate="print"/>
          <a:stretch>
            <a:fillRect/>
          </a:stretch>
        </p:blipFill>
        <p:spPr>
          <a:xfrm>
            <a:off x="14612111" y="49150"/>
            <a:ext cx="2803760" cy="532964"/>
          </a:xfrm>
          <a:prstGeom prst="rect">
            <a:avLst/>
          </a:prstGeom>
        </p:spPr>
      </p:pic>
      <p:sp>
        <p:nvSpPr>
          <p:cNvPr id="2" name="Holder 2"/>
          <p:cNvSpPr>
            <a:spLocks noGrp="1"/>
          </p:cNvSpPr>
          <p:nvPr>
            <p:ph type="title"/>
          </p:nvPr>
        </p:nvSpPr>
        <p:spPr>
          <a:xfrm>
            <a:off x="989899" y="2829147"/>
            <a:ext cx="15848648" cy="553998"/>
          </a:xfrm>
          <a:prstGeom prst="rect">
            <a:avLst/>
          </a:prstGeom>
        </p:spPr>
        <p:txBody>
          <a:bodyPr wrap="square" lIns="0" tIns="0" rIns="0" bIns="0">
            <a:spAutoFit/>
          </a:bodyPr>
          <a:lstStyle>
            <a:lvl1pPr>
              <a:defRPr sz="3600" b="0" i="0">
                <a:solidFill>
                  <a:srgbClr val="1A315F"/>
                </a:solidFill>
                <a:latin typeface="Tahoma"/>
                <a:cs typeface="Tahoma"/>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9/25/2024</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049126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4.png"/><Relationship Id="rId7" Type="http://schemas.openxmlformats.org/officeDocument/2006/relationships/image" Target="../media/image42.svg"/><Relationship Id="rId12"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8.pn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7.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2.jpeg"/><Relationship Id="rId11" Type="http://schemas.openxmlformats.org/officeDocument/2006/relationships/image" Target="../media/image56.png"/><Relationship Id="rId5" Type="http://schemas.openxmlformats.org/officeDocument/2006/relationships/image" Target="../media/image51.jpeg"/><Relationship Id="rId15" Type="http://schemas.openxmlformats.org/officeDocument/2006/relationships/hyperlink" Target="https://training.dataversity.net/pages/subscriptions" TargetMode="External"/><Relationship Id="rId10" Type="http://schemas.openxmlformats.org/officeDocument/2006/relationships/image" Target="../media/image55.svg"/><Relationship Id="rId4" Type="http://schemas.openxmlformats.org/officeDocument/2006/relationships/image" Target="../media/image50.jpeg"/><Relationship Id="rId9" Type="http://schemas.openxmlformats.org/officeDocument/2006/relationships/image" Target="../media/image54.png"/><Relationship Id="rId14" Type="http://schemas.openxmlformats.org/officeDocument/2006/relationships/image" Target="../media/image59.svg"/></Relationships>
</file>

<file path=ppt/slides/_rels/slide1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jpe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jpeg"/><Relationship Id="rId10" Type="http://schemas.openxmlformats.org/officeDocument/2006/relationships/image" Target="../media/image67.svg"/><Relationship Id="rId4" Type="http://schemas.openxmlformats.org/officeDocument/2006/relationships/image" Target="../media/image61.jpeg"/><Relationship Id="rId9"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9.jpeg"/><Relationship Id="rId7" Type="http://schemas.openxmlformats.org/officeDocument/2006/relationships/image" Target="../media/image72.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27.png"/><Relationship Id="rId10" Type="http://schemas.openxmlformats.org/officeDocument/2006/relationships/image" Target="../media/image75.png"/><Relationship Id="rId4" Type="http://schemas.openxmlformats.org/officeDocument/2006/relationships/image" Target="../media/image70.jpeg"/><Relationship Id="rId9" Type="http://schemas.openxmlformats.org/officeDocument/2006/relationships/image" Target="../media/image74.svg"/></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9.jpeg"/><Relationship Id="rId7" Type="http://schemas.openxmlformats.org/officeDocument/2006/relationships/image" Target="../media/image72.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27.png"/><Relationship Id="rId10" Type="http://schemas.openxmlformats.org/officeDocument/2006/relationships/image" Target="../media/image75.png"/><Relationship Id="rId4" Type="http://schemas.openxmlformats.org/officeDocument/2006/relationships/image" Target="../media/image77.jpeg"/><Relationship Id="rId9" Type="http://schemas.openxmlformats.org/officeDocument/2006/relationships/image" Target="../media/image74.svg"/></Relationships>
</file>

<file path=ppt/slides/_rels/slide1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training.dataversity.net/catalog" TargetMode="External"/><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svg"/><Relationship Id="rId10" Type="http://schemas.openxmlformats.org/officeDocument/2006/relationships/image" Target="../media/image4.png"/><Relationship Id="rId4" Type="http://schemas.openxmlformats.org/officeDocument/2006/relationships/image" Target="../media/image83.png"/><Relationship Id="rId9" Type="http://schemas.openxmlformats.org/officeDocument/2006/relationships/image" Target="../media/image88.svg"/></Relationships>
</file>

<file path=ppt/slides/_rels/slide17.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png"/><Relationship Id="rId18" Type="http://schemas.openxmlformats.org/officeDocument/2006/relationships/image" Target="../media/image102.png"/><Relationship Id="rId3" Type="http://schemas.openxmlformats.org/officeDocument/2006/relationships/image" Target="../media/image49.jpeg"/><Relationship Id="rId21" Type="http://schemas.openxmlformats.org/officeDocument/2006/relationships/image" Target="../media/image105.png"/><Relationship Id="rId7" Type="http://schemas.openxmlformats.org/officeDocument/2006/relationships/image" Target="../media/image92.png"/><Relationship Id="rId12" Type="http://schemas.openxmlformats.org/officeDocument/2006/relationships/image" Target="../media/image97.svg"/><Relationship Id="rId17" Type="http://schemas.openxmlformats.org/officeDocument/2006/relationships/image" Target="../media/image101.png"/><Relationship Id="rId2" Type="http://schemas.openxmlformats.org/officeDocument/2006/relationships/notesSlide" Target="../notesSlides/notesSlide17.xml"/><Relationship Id="rId16" Type="http://schemas.openxmlformats.org/officeDocument/2006/relationships/image" Target="../media/image100.png"/><Relationship Id="rId20" Type="http://schemas.openxmlformats.org/officeDocument/2006/relationships/image" Target="../media/image104.svg"/><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27.png"/><Relationship Id="rId23" Type="http://schemas.openxmlformats.org/officeDocument/2006/relationships/image" Target="../media/image107.svg"/><Relationship Id="rId10" Type="http://schemas.openxmlformats.org/officeDocument/2006/relationships/image" Target="../media/image95.svg"/><Relationship Id="rId19" Type="http://schemas.openxmlformats.org/officeDocument/2006/relationships/image" Target="../media/image103.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svg"/><Relationship Id="rId22" Type="http://schemas.openxmlformats.org/officeDocument/2006/relationships/image" Target="../media/image106.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4.jpeg"/><Relationship Id="rId7" Type="http://schemas.openxmlformats.org/officeDocument/2006/relationships/image" Target="../media/image111.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10" Type="http://schemas.openxmlformats.org/officeDocument/2006/relationships/image" Target="../media/image113.svg"/><Relationship Id="rId4" Type="http://schemas.openxmlformats.org/officeDocument/2006/relationships/image" Target="../media/image108.png"/><Relationship Id="rId9" Type="http://schemas.openxmlformats.org/officeDocument/2006/relationships/image" Target="../media/image112.png"/></Relationships>
</file>

<file path=ppt/slides/_rels/slide1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24.jpeg"/><Relationship Id="rId7" Type="http://schemas.openxmlformats.org/officeDocument/2006/relationships/image" Target="../media/image109.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15.svg"/><Relationship Id="rId10" Type="http://schemas.openxmlformats.org/officeDocument/2006/relationships/image" Target="../media/image4.png"/><Relationship Id="rId4" Type="http://schemas.openxmlformats.org/officeDocument/2006/relationships/image" Target="../media/image114.png"/><Relationship Id="rId9" Type="http://schemas.openxmlformats.org/officeDocument/2006/relationships/image" Target="../media/image111.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24.jpeg"/><Relationship Id="rId7" Type="http://schemas.openxmlformats.org/officeDocument/2006/relationships/image" Target="../media/image117.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09.svg"/><Relationship Id="rId10" Type="http://schemas.openxmlformats.org/officeDocument/2006/relationships/image" Target="../media/image4.png"/><Relationship Id="rId4" Type="http://schemas.openxmlformats.org/officeDocument/2006/relationships/image" Target="../media/image108.png"/><Relationship Id="rId9" Type="http://schemas.openxmlformats.org/officeDocument/2006/relationships/image" Target="../media/image111.sv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4.png"/><Relationship Id="rId4" Type="http://schemas.openxmlformats.org/officeDocument/2006/relationships/image" Target="../media/image1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122.jpeg"/><Relationship Id="rId7" Type="http://schemas.openxmlformats.org/officeDocument/2006/relationships/image" Target="../media/image12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25.svg"/><Relationship Id="rId11" Type="http://schemas.openxmlformats.org/officeDocument/2006/relationships/image" Target="../media/image4.png"/><Relationship Id="rId5" Type="http://schemas.openxmlformats.org/officeDocument/2006/relationships/image" Target="../media/image124.png"/><Relationship Id="rId10" Type="http://schemas.openxmlformats.org/officeDocument/2006/relationships/image" Target="../media/image129.svg"/><Relationship Id="rId4" Type="http://schemas.openxmlformats.org/officeDocument/2006/relationships/image" Target="../media/image123.jpeg"/><Relationship Id="rId9" Type="http://schemas.openxmlformats.org/officeDocument/2006/relationships/image" Target="../media/image128.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96" b="-9296"/>
            </a:stretch>
          </a:blipFill>
        </p:spPr>
        <p:txBody>
          <a:bodyPr/>
          <a:lstStyle/>
          <a:p>
            <a:endParaRPr lang="en-US"/>
          </a:p>
        </p:txBody>
      </p:sp>
      <p:grpSp>
        <p:nvGrpSpPr>
          <p:cNvPr id="3" name="Group 3"/>
          <p:cNvGrpSpPr/>
          <p:nvPr/>
        </p:nvGrpSpPr>
        <p:grpSpPr>
          <a:xfrm>
            <a:off x="0" y="1905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04170">
                <a:alpha val="54902"/>
              </a:srgbClr>
            </a:solidFill>
          </p:spPr>
          <p:txBody>
            <a:bodyPr/>
            <a:lstStyle/>
            <a:p>
              <a:endParaRPr lang="en-US"/>
            </a:p>
          </p:txBody>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3500"/>
                </a:lnSpc>
              </a:pPr>
              <a:endParaRPr/>
            </a:p>
          </p:txBody>
        </p:sp>
      </p:grpSp>
      <p:grpSp>
        <p:nvGrpSpPr>
          <p:cNvPr id="6" name="Group 6"/>
          <p:cNvGrpSpPr/>
          <p:nvPr/>
        </p:nvGrpSpPr>
        <p:grpSpPr>
          <a:xfrm>
            <a:off x="3814900" y="3342243"/>
            <a:ext cx="4165960" cy="1371600"/>
            <a:chOff x="0" y="0"/>
            <a:chExt cx="1097208" cy="361244"/>
          </a:xfrm>
        </p:grpSpPr>
        <p:sp>
          <p:nvSpPr>
            <p:cNvPr id="7" name="Freeform 7"/>
            <p:cNvSpPr/>
            <p:nvPr/>
          </p:nvSpPr>
          <p:spPr>
            <a:xfrm>
              <a:off x="0" y="0"/>
              <a:ext cx="1097208" cy="361244"/>
            </a:xfrm>
            <a:custGeom>
              <a:avLst/>
              <a:gdLst/>
              <a:ahLst/>
              <a:cxnLst/>
              <a:rect l="l" t="t" r="r" b="b"/>
              <a:pathLst>
                <a:path w="1097208" h="361244">
                  <a:moveTo>
                    <a:pt x="0" y="0"/>
                  </a:moveTo>
                  <a:lnTo>
                    <a:pt x="1097208" y="0"/>
                  </a:lnTo>
                  <a:lnTo>
                    <a:pt x="1097208" y="361244"/>
                  </a:lnTo>
                  <a:lnTo>
                    <a:pt x="0" y="361244"/>
                  </a:lnTo>
                  <a:close/>
                </a:path>
              </a:pathLst>
            </a:custGeom>
            <a:solidFill>
              <a:srgbClr val="CC0000"/>
            </a:solidFill>
          </p:spPr>
          <p:txBody>
            <a:bodyPr/>
            <a:lstStyle/>
            <a:p>
              <a:endParaRPr lang="en-US"/>
            </a:p>
          </p:txBody>
        </p:sp>
        <p:sp>
          <p:nvSpPr>
            <p:cNvPr id="8" name="TextBox 8"/>
            <p:cNvSpPr txBox="1"/>
            <p:nvPr/>
          </p:nvSpPr>
          <p:spPr>
            <a:xfrm>
              <a:off x="0" y="-47625"/>
              <a:ext cx="1097208" cy="408869"/>
            </a:xfrm>
            <a:prstGeom prst="rect">
              <a:avLst/>
            </a:prstGeom>
          </p:spPr>
          <p:txBody>
            <a:bodyPr lIns="50800" tIns="50800" rIns="50800" bIns="50800" rtlCol="0" anchor="ctr"/>
            <a:lstStyle/>
            <a:p>
              <a:pPr algn="ctr">
                <a:lnSpc>
                  <a:spcPts val="3500"/>
                </a:lnSpc>
              </a:pPr>
              <a:endParaRPr/>
            </a:p>
          </p:txBody>
        </p:sp>
      </p:grpSp>
      <p:grpSp>
        <p:nvGrpSpPr>
          <p:cNvPr id="9" name="Group 9"/>
          <p:cNvGrpSpPr/>
          <p:nvPr/>
        </p:nvGrpSpPr>
        <p:grpSpPr>
          <a:xfrm>
            <a:off x="4018507" y="1557450"/>
            <a:ext cx="11412726" cy="1337118"/>
            <a:chOff x="0" y="0"/>
            <a:chExt cx="15216967" cy="1782824"/>
          </a:xfrm>
        </p:grpSpPr>
        <p:sp>
          <p:nvSpPr>
            <p:cNvPr id="10" name="Freeform 10"/>
            <p:cNvSpPr/>
            <p:nvPr/>
          </p:nvSpPr>
          <p:spPr>
            <a:xfrm>
              <a:off x="2774796" y="0"/>
              <a:ext cx="11576779" cy="1782824"/>
            </a:xfrm>
            <a:custGeom>
              <a:avLst/>
              <a:gdLst/>
              <a:ahLst/>
              <a:cxnLst/>
              <a:rect l="l" t="t" r="r" b="b"/>
              <a:pathLst>
                <a:path w="11576779" h="1782824">
                  <a:moveTo>
                    <a:pt x="0" y="0"/>
                  </a:moveTo>
                  <a:lnTo>
                    <a:pt x="11576779" y="0"/>
                  </a:lnTo>
                  <a:lnTo>
                    <a:pt x="11576779" y="1782824"/>
                  </a:lnTo>
                  <a:lnTo>
                    <a:pt x="0" y="1782824"/>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0" y="190500"/>
              <a:ext cx="15216967" cy="1508258"/>
            </a:xfrm>
            <a:prstGeom prst="rect">
              <a:avLst/>
            </a:prstGeom>
          </p:spPr>
          <p:txBody>
            <a:bodyPr lIns="0" tIns="0" rIns="0" bIns="0" rtlCol="0" anchor="t">
              <a:spAutoFit/>
            </a:bodyPr>
            <a:lstStyle/>
            <a:p>
              <a:pPr algn="l">
                <a:lnSpc>
                  <a:spcPts val="8148"/>
                </a:lnSpc>
              </a:pPr>
              <a:r>
                <a:rPr lang="en-US" sz="8400">
                  <a:solidFill>
                    <a:srgbClr val="FFFFFF"/>
                  </a:solidFill>
                  <a:latin typeface="Cerebri Bold"/>
                </a:rPr>
                <a:t>The </a:t>
              </a:r>
            </a:p>
          </p:txBody>
        </p:sp>
      </p:grpSp>
      <p:sp>
        <p:nvSpPr>
          <p:cNvPr id="12" name="AutoShape 12"/>
          <p:cNvSpPr/>
          <p:nvPr/>
        </p:nvSpPr>
        <p:spPr>
          <a:xfrm>
            <a:off x="5897880" y="5143500"/>
            <a:ext cx="6492240" cy="0"/>
          </a:xfrm>
          <a:prstGeom prst="line">
            <a:avLst/>
          </a:prstGeom>
          <a:ln w="38100" cap="flat">
            <a:solidFill>
              <a:srgbClr val="FFFFFF"/>
            </a:solidFill>
            <a:prstDash val="solid"/>
            <a:headEnd type="none" w="sm" len="sm"/>
            <a:tailEnd type="none" w="sm" len="sm"/>
          </a:ln>
        </p:spPr>
        <p:txBody>
          <a:bodyPr/>
          <a:lstStyle/>
          <a:p>
            <a:endParaRPr lang="en-US"/>
          </a:p>
        </p:txBody>
      </p:sp>
      <p:sp>
        <p:nvSpPr>
          <p:cNvPr id="13" name="TextBox 13"/>
          <p:cNvSpPr txBox="1"/>
          <p:nvPr/>
        </p:nvSpPr>
        <p:spPr>
          <a:xfrm>
            <a:off x="3158697" y="3220841"/>
            <a:ext cx="11784976" cy="1424936"/>
          </a:xfrm>
          <a:prstGeom prst="rect">
            <a:avLst/>
          </a:prstGeom>
        </p:spPr>
        <p:txBody>
          <a:bodyPr lIns="0" tIns="0" rIns="0" bIns="0" rtlCol="0" anchor="t">
            <a:spAutoFit/>
          </a:bodyPr>
          <a:lstStyle/>
          <a:p>
            <a:pPr algn="ctr">
              <a:lnSpc>
                <a:spcPts val="11760"/>
              </a:lnSpc>
              <a:spcBef>
                <a:spcPct val="0"/>
              </a:spcBef>
            </a:pPr>
            <a:r>
              <a:rPr lang="en-US" sz="8400">
                <a:solidFill>
                  <a:srgbClr val="FFFFFF"/>
                </a:solidFill>
                <a:latin typeface="Cerebri Bold"/>
              </a:rPr>
              <a:t> Insider  Experience:</a:t>
            </a:r>
          </a:p>
        </p:txBody>
      </p:sp>
      <p:sp>
        <p:nvSpPr>
          <p:cNvPr id="14" name="TextBox 14"/>
          <p:cNvSpPr txBox="1"/>
          <p:nvPr/>
        </p:nvSpPr>
        <p:spPr>
          <a:xfrm>
            <a:off x="4798900" y="6906247"/>
            <a:ext cx="8690200" cy="1562100"/>
          </a:xfrm>
          <a:prstGeom prst="rect">
            <a:avLst/>
          </a:prstGeom>
        </p:spPr>
        <p:txBody>
          <a:bodyPr lIns="0" tIns="0" rIns="0" bIns="0" rtlCol="0" anchor="t">
            <a:spAutoFit/>
          </a:bodyPr>
          <a:lstStyle/>
          <a:p>
            <a:pPr algn="ctr">
              <a:lnSpc>
                <a:spcPts val="6299"/>
              </a:lnSpc>
            </a:pPr>
            <a:r>
              <a:rPr lang="en-US" sz="4500" spc="981">
                <a:solidFill>
                  <a:srgbClr val="FFFFFF"/>
                </a:solidFill>
                <a:latin typeface="Cerebri Bold"/>
              </a:rPr>
              <a:t>EXPLORING YOUR MEMBER BENEFITS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687A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473410" cy="7689714"/>
            <a:chOff x="0" y="0"/>
            <a:chExt cx="4865425" cy="2025275"/>
          </a:xfrm>
        </p:grpSpPr>
        <p:sp>
          <p:nvSpPr>
            <p:cNvPr id="3" name="Freeform 3"/>
            <p:cNvSpPr/>
            <p:nvPr/>
          </p:nvSpPr>
          <p:spPr>
            <a:xfrm>
              <a:off x="0" y="0"/>
              <a:ext cx="4865425" cy="2025275"/>
            </a:xfrm>
            <a:custGeom>
              <a:avLst/>
              <a:gdLst/>
              <a:ahLst/>
              <a:cxnLst/>
              <a:rect l="l" t="t" r="r" b="b"/>
              <a:pathLst>
                <a:path w="4865425" h="2025275">
                  <a:moveTo>
                    <a:pt x="0" y="0"/>
                  </a:moveTo>
                  <a:lnTo>
                    <a:pt x="4865425" y="0"/>
                  </a:lnTo>
                  <a:lnTo>
                    <a:pt x="4865425" y="2025275"/>
                  </a:lnTo>
                  <a:lnTo>
                    <a:pt x="0" y="2025275"/>
                  </a:lnTo>
                  <a:close/>
                </a:path>
              </a:pathLst>
            </a:custGeom>
            <a:solidFill>
              <a:srgbClr val="104170"/>
            </a:solidFill>
          </p:spPr>
          <p:txBody>
            <a:bodyPr/>
            <a:lstStyle/>
            <a:p>
              <a:endParaRPr lang="en-US"/>
            </a:p>
          </p:txBody>
        </p:sp>
        <p:sp>
          <p:nvSpPr>
            <p:cNvPr id="4" name="TextBox 4"/>
            <p:cNvSpPr txBox="1"/>
            <p:nvPr/>
          </p:nvSpPr>
          <p:spPr>
            <a:xfrm>
              <a:off x="0" y="-47625"/>
              <a:ext cx="4865425" cy="2072900"/>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2448228" y="943447"/>
            <a:ext cx="3326240" cy="332624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C0000"/>
            </a:solidFill>
          </p:spPr>
          <p:txBody>
            <a:bodyPr/>
            <a:lstStyle/>
            <a:p>
              <a:endParaRPr lang="en-US"/>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grpSp>
        <p:nvGrpSpPr>
          <p:cNvPr id="8" name="Group 8"/>
          <p:cNvGrpSpPr/>
          <p:nvPr/>
        </p:nvGrpSpPr>
        <p:grpSpPr>
          <a:xfrm>
            <a:off x="13930347" y="8185080"/>
            <a:ext cx="4241780" cy="1518627"/>
            <a:chOff x="0" y="0"/>
            <a:chExt cx="5655706" cy="2024835"/>
          </a:xfrm>
        </p:grpSpPr>
        <p:sp>
          <p:nvSpPr>
            <p:cNvPr id="9" name="Freeform 9"/>
            <p:cNvSpPr/>
            <p:nvPr/>
          </p:nvSpPr>
          <p:spPr>
            <a:xfrm>
              <a:off x="861008" y="0"/>
              <a:ext cx="4060601" cy="1375133"/>
            </a:xfrm>
            <a:custGeom>
              <a:avLst/>
              <a:gdLst/>
              <a:ahLst/>
              <a:cxnLst/>
              <a:rect l="l" t="t" r="r" b="b"/>
              <a:pathLst>
                <a:path w="4060601" h="1375133">
                  <a:moveTo>
                    <a:pt x="0" y="0"/>
                  </a:moveTo>
                  <a:lnTo>
                    <a:pt x="4060601" y="0"/>
                  </a:lnTo>
                  <a:lnTo>
                    <a:pt x="4060601" y="1375133"/>
                  </a:lnTo>
                  <a:lnTo>
                    <a:pt x="0" y="1375133"/>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0" y="1649553"/>
              <a:ext cx="5655706" cy="375283"/>
            </a:xfrm>
            <a:prstGeom prst="rect">
              <a:avLst/>
            </a:prstGeom>
          </p:spPr>
          <p:txBody>
            <a:bodyPr lIns="0" tIns="0" rIns="0" bIns="0" rtlCol="0" anchor="t">
              <a:spAutoFit/>
            </a:bodyPr>
            <a:lstStyle/>
            <a:p>
              <a:pPr algn="ctr">
                <a:lnSpc>
                  <a:spcPts val="2333"/>
                </a:lnSpc>
              </a:pPr>
              <a:r>
                <a:rPr lang="en-US" sz="1666">
                  <a:solidFill>
                    <a:srgbClr val="FFFFFF"/>
                  </a:solidFill>
                  <a:latin typeface="Cerebri Bold"/>
                </a:rPr>
                <a:t>TRAINING.DATAVERSITY.NET</a:t>
              </a:r>
            </a:p>
          </p:txBody>
        </p:sp>
      </p:grpSp>
      <p:sp>
        <p:nvSpPr>
          <p:cNvPr id="11" name="Freeform 11"/>
          <p:cNvSpPr/>
          <p:nvPr/>
        </p:nvSpPr>
        <p:spPr>
          <a:xfrm>
            <a:off x="3522374" y="4445806"/>
            <a:ext cx="900205" cy="562628"/>
          </a:xfrm>
          <a:custGeom>
            <a:avLst/>
            <a:gdLst/>
            <a:ahLst/>
            <a:cxnLst/>
            <a:rect l="l" t="t" r="r" b="b"/>
            <a:pathLst>
              <a:path w="900205" h="562628">
                <a:moveTo>
                  <a:pt x="0" y="0"/>
                </a:moveTo>
                <a:lnTo>
                  <a:pt x="900205" y="0"/>
                </a:lnTo>
                <a:lnTo>
                  <a:pt x="900205" y="562629"/>
                </a:lnTo>
                <a:lnTo>
                  <a:pt x="0" y="5626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3251564" y="1241637"/>
            <a:ext cx="1518772" cy="1266276"/>
          </a:xfrm>
          <a:custGeom>
            <a:avLst/>
            <a:gdLst/>
            <a:ahLst/>
            <a:cxnLst/>
            <a:rect l="l" t="t" r="r" b="b"/>
            <a:pathLst>
              <a:path w="1518772" h="1266276">
                <a:moveTo>
                  <a:pt x="0" y="0"/>
                </a:moveTo>
                <a:lnTo>
                  <a:pt x="1518772" y="0"/>
                </a:lnTo>
                <a:lnTo>
                  <a:pt x="1518772" y="1266276"/>
                </a:lnTo>
                <a:lnTo>
                  <a:pt x="0" y="12662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353248" y="8544762"/>
            <a:ext cx="11285301" cy="713538"/>
          </a:xfrm>
          <a:prstGeom prst="rect">
            <a:avLst/>
          </a:prstGeom>
        </p:spPr>
        <p:txBody>
          <a:bodyPr lIns="0" tIns="0" rIns="0" bIns="0" rtlCol="0" anchor="t">
            <a:spAutoFit/>
          </a:bodyPr>
          <a:lstStyle/>
          <a:p>
            <a:pPr algn="just">
              <a:lnSpc>
                <a:spcPts val="5821"/>
              </a:lnSpc>
            </a:pPr>
            <a:r>
              <a:rPr lang="en-US" sz="4157">
                <a:solidFill>
                  <a:srgbClr val="FEFEFE"/>
                </a:solidFill>
                <a:latin typeface="Cerebri Bold"/>
              </a:rPr>
              <a:t>... to everything you need in </a:t>
            </a:r>
            <a:r>
              <a:rPr lang="en-US" sz="4157" u="sng">
                <a:solidFill>
                  <a:srgbClr val="FEFEFE"/>
                </a:solidFill>
                <a:latin typeface="Cerebri Bold"/>
              </a:rPr>
              <a:t>one</a:t>
            </a:r>
            <a:r>
              <a:rPr lang="en-US" sz="4157">
                <a:solidFill>
                  <a:srgbClr val="FEFEFE"/>
                </a:solidFill>
                <a:latin typeface="Cerebri Bold"/>
              </a:rPr>
              <a:t> place</a:t>
            </a:r>
          </a:p>
        </p:txBody>
      </p:sp>
      <p:sp>
        <p:nvSpPr>
          <p:cNvPr id="14" name="TextBox 14"/>
          <p:cNvSpPr txBox="1"/>
          <p:nvPr/>
        </p:nvSpPr>
        <p:spPr>
          <a:xfrm>
            <a:off x="2721416" y="2786015"/>
            <a:ext cx="2502120" cy="737235"/>
          </a:xfrm>
          <a:prstGeom prst="rect">
            <a:avLst/>
          </a:prstGeom>
        </p:spPr>
        <p:txBody>
          <a:bodyPr lIns="0" tIns="0" rIns="0" bIns="0" rtlCol="0" anchor="t">
            <a:spAutoFit/>
          </a:bodyPr>
          <a:lstStyle/>
          <a:p>
            <a:pPr algn="ctr">
              <a:lnSpc>
                <a:spcPts val="2940"/>
              </a:lnSpc>
            </a:pPr>
            <a:r>
              <a:rPr lang="en-US" sz="2100">
                <a:solidFill>
                  <a:srgbClr val="FFFFFF"/>
                </a:solidFill>
                <a:latin typeface="Glacial Indifference Bold"/>
              </a:rPr>
              <a:t>Blogs, webinars, other web sources</a:t>
            </a:r>
          </a:p>
        </p:txBody>
      </p:sp>
      <p:sp>
        <p:nvSpPr>
          <p:cNvPr id="15" name="TextBox 15"/>
          <p:cNvSpPr txBox="1"/>
          <p:nvPr/>
        </p:nvSpPr>
        <p:spPr>
          <a:xfrm>
            <a:off x="2247431" y="4941760"/>
            <a:ext cx="3900804" cy="1202750"/>
          </a:xfrm>
          <a:prstGeom prst="rect">
            <a:avLst/>
          </a:prstGeom>
        </p:spPr>
        <p:txBody>
          <a:bodyPr lIns="0" tIns="0" rIns="0" bIns="0" rtlCol="0" anchor="t">
            <a:spAutoFit/>
          </a:bodyPr>
          <a:lstStyle/>
          <a:p>
            <a:pPr algn="l">
              <a:lnSpc>
                <a:spcPts val="3223"/>
              </a:lnSpc>
            </a:pPr>
            <a:r>
              <a:rPr lang="en-US" sz="2134">
                <a:solidFill>
                  <a:srgbClr val="FEFEFE"/>
                </a:solidFill>
                <a:latin typeface="Glacial Indifference"/>
              </a:rPr>
              <a:t>Hundreds of on-demand webinars, individual courses, white papers, demos, and more</a:t>
            </a:r>
          </a:p>
        </p:txBody>
      </p:sp>
      <p:grpSp>
        <p:nvGrpSpPr>
          <p:cNvPr id="16" name="Group 16"/>
          <p:cNvGrpSpPr/>
          <p:nvPr/>
        </p:nvGrpSpPr>
        <p:grpSpPr>
          <a:xfrm>
            <a:off x="13569382" y="746138"/>
            <a:ext cx="3418143" cy="341814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6A6A6"/>
            </a:solidFill>
          </p:spPr>
          <p:txBody>
            <a:bodyPr/>
            <a:lstStyle/>
            <a:p>
              <a:endParaRPr lang="en-US"/>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sp>
        <p:nvSpPr>
          <p:cNvPr id="19" name="Freeform 19"/>
          <p:cNvSpPr/>
          <p:nvPr/>
        </p:nvSpPr>
        <p:spPr>
          <a:xfrm>
            <a:off x="14881053" y="4413707"/>
            <a:ext cx="900205" cy="562628"/>
          </a:xfrm>
          <a:custGeom>
            <a:avLst/>
            <a:gdLst/>
            <a:ahLst/>
            <a:cxnLst/>
            <a:rect l="l" t="t" r="r" b="b"/>
            <a:pathLst>
              <a:path w="900205" h="562628">
                <a:moveTo>
                  <a:pt x="0" y="0"/>
                </a:moveTo>
                <a:lnTo>
                  <a:pt x="900206" y="0"/>
                </a:lnTo>
                <a:lnTo>
                  <a:pt x="900206" y="562629"/>
                </a:lnTo>
                <a:lnTo>
                  <a:pt x="0" y="5626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p:cNvSpPr/>
          <p:nvPr/>
        </p:nvSpPr>
        <p:spPr>
          <a:xfrm>
            <a:off x="14577590" y="1411018"/>
            <a:ext cx="1507133" cy="1096894"/>
          </a:xfrm>
          <a:custGeom>
            <a:avLst/>
            <a:gdLst/>
            <a:ahLst/>
            <a:cxnLst/>
            <a:rect l="l" t="t" r="r" b="b"/>
            <a:pathLst>
              <a:path w="1507133" h="1096894">
                <a:moveTo>
                  <a:pt x="0" y="0"/>
                </a:moveTo>
                <a:lnTo>
                  <a:pt x="1507133" y="0"/>
                </a:lnTo>
                <a:lnTo>
                  <a:pt x="1507133" y="1096895"/>
                </a:lnTo>
                <a:lnTo>
                  <a:pt x="0" y="10968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TextBox 21"/>
          <p:cNvSpPr txBox="1"/>
          <p:nvPr/>
        </p:nvSpPr>
        <p:spPr>
          <a:xfrm>
            <a:off x="14181615" y="2786015"/>
            <a:ext cx="2299083" cy="737235"/>
          </a:xfrm>
          <a:prstGeom prst="rect">
            <a:avLst/>
          </a:prstGeom>
        </p:spPr>
        <p:txBody>
          <a:bodyPr lIns="0" tIns="0" rIns="0" bIns="0" rtlCol="0" anchor="t">
            <a:spAutoFit/>
          </a:bodyPr>
          <a:lstStyle/>
          <a:p>
            <a:pPr algn="ctr">
              <a:lnSpc>
                <a:spcPts val="2940"/>
              </a:lnSpc>
            </a:pPr>
            <a:r>
              <a:rPr lang="en-US" sz="2100">
                <a:solidFill>
                  <a:srgbClr val="FEFEFE"/>
                </a:solidFill>
                <a:latin typeface="Glacial Indifference Bold"/>
              </a:rPr>
              <a:t>Books on Data Management</a:t>
            </a:r>
          </a:p>
        </p:txBody>
      </p:sp>
      <p:sp>
        <p:nvSpPr>
          <p:cNvPr id="22" name="TextBox 22"/>
          <p:cNvSpPr txBox="1"/>
          <p:nvPr/>
        </p:nvSpPr>
        <p:spPr>
          <a:xfrm>
            <a:off x="13911821" y="4951285"/>
            <a:ext cx="3347479" cy="1434897"/>
          </a:xfrm>
          <a:prstGeom prst="rect">
            <a:avLst/>
          </a:prstGeom>
        </p:spPr>
        <p:txBody>
          <a:bodyPr lIns="0" tIns="0" rIns="0" bIns="0" rtlCol="0" anchor="t">
            <a:spAutoFit/>
          </a:bodyPr>
          <a:lstStyle/>
          <a:p>
            <a:pPr algn="l">
              <a:lnSpc>
                <a:spcPts val="2878"/>
              </a:lnSpc>
            </a:pPr>
            <a:r>
              <a:rPr lang="en-US" sz="1906">
                <a:solidFill>
                  <a:srgbClr val="FEFEFE"/>
                </a:solidFill>
                <a:latin typeface="Glacial Indifference"/>
              </a:rPr>
              <a:t>Education based on industry standard textbooks, plus recommended reading to further expand your knowledge.</a:t>
            </a:r>
          </a:p>
        </p:txBody>
      </p:sp>
      <p:grpSp>
        <p:nvGrpSpPr>
          <p:cNvPr id="23" name="Group 23"/>
          <p:cNvGrpSpPr/>
          <p:nvPr/>
        </p:nvGrpSpPr>
        <p:grpSpPr>
          <a:xfrm>
            <a:off x="7719087" y="223748"/>
            <a:ext cx="4189959" cy="418995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87A7"/>
            </a:solidFill>
          </p:spPr>
          <p:txBody>
            <a:bodyPr/>
            <a:lstStyle/>
            <a:p>
              <a:endParaRPr lang="en-US"/>
            </a:p>
          </p:txBody>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3500"/>
                </a:lnSpc>
              </a:pPr>
              <a:endParaRPr/>
            </a:p>
          </p:txBody>
        </p:sp>
      </p:grpSp>
      <p:sp>
        <p:nvSpPr>
          <p:cNvPr id="26" name="Freeform 26"/>
          <p:cNvSpPr/>
          <p:nvPr/>
        </p:nvSpPr>
        <p:spPr>
          <a:xfrm>
            <a:off x="9424291" y="4621925"/>
            <a:ext cx="900205" cy="562628"/>
          </a:xfrm>
          <a:custGeom>
            <a:avLst/>
            <a:gdLst/>
            <a:ahLst/>
            <a:cxnLst/>
            <a:rect l="l" t="t" r="r" b="b"/>
            <a:pathLst>
              <a:path w="900205" h="562628">
                <a:moveTo>
                  <a:pt x="0" y="0"/>
                </a:moveTo>
                <a:lnTo>
                  <a:pt x="900205" y="0"/>
                </a:lnTo>
                <a:lnTo>
                  <a:pt x="900205" y="562628"/>
                </a:lnTo>
                <a:lnTo>
                  <a:pt x="0" y="562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7" name="Freeform 27"/>
          <p:cNvSpPr/>
          <p:nvPr/>
        </p:nvSpPr>
        <p:spPr>
          <a:xfrm>
            <a:off x="8873702" y="1028700"/>
            <a:ext cx="1880729" cy="1024997"/>
          </a:xfrm>
          <a:custGeom>
            <a:avLst/>
            <a:gdLst/>
            <a:ahLst/>
            <a:cxnLst/>
            <a:rect l="l" t="t" r="r" b="b"/>
            <a:pathLst>
              <a:path w="1880729" h="1024997">
                <a:moveTo>
                  <a:pt x="0" y="0"/>
                </a:moveTo>
                <a:lnTo>
                  <a:pt x="1880729" y="0"/>
                </a:lnTo>
                <a:lnTo>
                  <a:pt x="1880729" y="1024997"/>
                </a:lnTo>
                <a:lnTo>
                  <a:pt x="0" y="10249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8" name="TextBox 28"/>
          <p:cNvSpPr txBox="1"/>
          <p:nvPr/>
        </p:nvSpPr>
        <p:spPr>
          <a:xfrm>
            <a:off x="8677998" y="2662731"/>
            <a:ext cx="2392792" cy="737235"/>
          </a:xfrm>
          <a:prstGeom prst="rect">
            <a:avLst/>
          </a:prstGeom>
        </p:spPr>
        <p:txBody>
          <a:bodyPr lIns="0" tIns="0" rIns="0" bIns="0" rtlCol="0" anchor="t">
            <a:spAutoFit/>
          </a:bodyPr>
          <a:lstStyle/>
          <a:p>
            <a:pPr algn="ctr">
              <a:lnSpc>
                <a:spcPts val="2940"/>
              </a:lnSpc>
            </a:pPr>
            <a:r>
              <a:rPr lang="en-US" sz="2100">
                <a:solidFill>
                  <a:srgbClr val="FFFFFF"/>
                </a:solidFill>
                <a:latin typeface="Glacial Indifference Bold"/>
              </a:rPr>
              <a:t>Courses outside of university work</a:t>
            </a:r>
          </a:p>
        </p:txBody>
      </p:sp>
      <p:sp>
        <p:nvSpPr>
          <p:cNvPr id="29" name="TextBox 29"/>
          <p:cNvSpPr txBox="1"/>
          <p:nvPr/>
        </p:nvSpPr>
        <p:spPr>
          <a:xfrm>
            <a:off x="7767485" y="5286086"/>
            <a:ext cx="4748634" cy="1524928"/>
          </a:xfrm>
          <a:prstGeom prst="rect">
            <a:avLst/>
          </a:prstGeom>
        </p:spPr>
        <p:txBody>
          <a:bodyPr lIns="0" tIns="0" rIns="0" bIns="0" rtlCol="0" anchor="t">
            <a:spAutoFit/>
          </a:bodyPr>
          <a:lstStyle/>
          <a:p>
            <a:pPr algn="l">
              <a:lnSpc>
                <a:spcPts val="4083"/>
              </a:lnSpc>
            </a:pPr>
            <a:r>
              <a:rPr lang="en-US" sz="2704">
                <a:solidFill>
                  <a:srgbClr val="FEFEFE"/>
                </a:solidFill>
                <a:latin typeface="Glacial Indifference"/>
              </a:rPr>
              <a:t>Learning plans designed by adult education specialists to rival university coursework.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US"/>
          </a:p>
        </p:txBody>
      </p:sp>
      <p:grpSp>
        <p:nvGrpSpPr>
          <p:cNvPr id="3" name="Group 3"/>
          <p:cNvGrpSpPr/>
          <p:nvPr/>
        </p:nvGrpSpPr>
        <p:grpSpPr>
          <a:xfrm>
            <a:off x="9978702" y="0"/>
            <a:ext cx="8309298" cy="10287000"/>
            <a:chOff x="0" y="0"/>
            <a:chExt cx="2188457" cy="2709333"/>
          </a:xfrm>
        </p:grpSpPr>
        <p:sp>
          <p:nvSpPr>
            <p:cNvPr id="4" name="Freeform 4"/>
            <p:cNvSpPr/>
            <p:nvPr/>
          </p:nvSpPr>
          <p:spPr>
            <a:xfrm>
              <a:off x="0" y="0"/>
              <a:ext cx="2188457" cy="2709333"/>
            </a:xfrm>
            <a:custGeom>
              <a:avLst/>
              <a:gdLst/>
              <a:ahLst/>
              <a:cxnLst/>
              <a:rect l="l" t="t" r="r" b="b"/>
              <a:pathLst>
                <a:path w="2188457" h="2709333">
                  <a:moveTo>
                    <a:pt x="0" y="0"/>
                  </a:moveTo>
                  <a:lnTo>
                    <a:pt x="2188457" y="0"/>
                  </a:lnTo>
                  <a:lnTo>
                    <a:pt x="2188457" y="2709333"/>
                  </a:lnTo>
                  <a:lnTo>
                    <a:pt x="0" y="2709333"/>
                  </a:lnTo>
                  <a:close/>
                </a:path>
              </a:pathLst>
            </a:custGeom>
            <a:solidFill>
              <a:srgbClr val="FFFFFF"/>
            </a:solidFill>
          </p:spPr>
          <p:txBody>
            <a:bodyPr/>
            <a:lstStyle/>
            <a:p>
              <a:endParaRPr lang="en-US"/>
            </a:p>
          </p:txBody>
        </p:sp>
        <p:sp>
          <p:nvSpPr>
            <p:cNvPr id="5" name="TextBox 5"/>
            <p:cNvSpPr txBox="1"/>
            <p:nvPr/>
          </p:nvSpPr>
          <p:spPr>
            <a:xfrm>
              <a:off x="0" y="-47625"/>
              <a:ext cx="2188457" cy="2756958"/>
            </a:xfrm>
            <a:prstGeom prst="rect">
              <a:avLst/>
            </a:prstGeom>
          </p:spPr>
          <p:txBody>
            <a:bodyPr lIns="50800" tIns="50800" rIns="50800" bIns="50800" rtlCol="0" anchor="ctr"/>
            <a:lstStyle/>
            <a:p>
              <a:pPr algn="ctr">
                <a:lnSpc>
                  <a:spcPts val="3500"/>
                </a:lnSpc>
              </a:pPr>
              <a:endParaRPr/>
            </a:p>
          </p:txBody>
        </p:sp>
      </p:grpSp>
      <p:grpSp>
        <p:nvGrpSpPr>
          <p:cNvPr id="6" name="Group 6"/>
          <p:cNvGrpSpPr/>
          <p:nvPr/>
        </p:nvGrpSpPr>
        <p:grpSpPr>
          <a:xfrm>
            <a:off x="10121959" y="0"/>
            <a:ext cx="8166041" cy="10287000"/>
            <a:chOff x="0" y="0"/>
            <a:chExt cx="10888055" cy="13716000"/>
          </a:xfrm>
        </p:grpSpPr>
        <p:pic>
          <p:nvPicPr>
            <p:cNvPr id="7" name="Picture 7"/>
            <p:cNvPicPr>
              <a:picLocks noChangeAspect="1"/>
            </p:cNvPicPr>
            <p:nvPr/>
          </p:nvPicPr>
          <p:blipFill>
            <a:blip r:embed="rId4"/>
            <a:srcRect t="3246" b="3246"/>
            <a:stretch>
              <a:fillRect/>
            </a:stretch>
          </p:blipFill>
          <p:spPr>
            <a:xfrm>
              <a:off x="0" y="0"/>
              <a:ext cx="7148636" cy="4461933"/>
            </a:xfrm>
            <a:prstGeom prst="rect">
              <a:avLst/>
            </a:prstGeom>
          </p:spPr>
        </p:pic>
        <p:pic>
          <p:nvPicPr>
            <p:cNvPr id="8" name="Picture 8"/>
            <p:cNvPicPr>
              <a:picLocks noChangeAspect="1"/>
            </p:cNvPicPr>
            <p:nvPr/>
          </p:nvPicPr>
          <p:blipFill>
            <a:blip r:embed="rId5"/>
            <a:srcRect l="46126" r="19149"/>
            <a:stretch>
              <a:fillRect/>
            </a:stretch>
          </p:blipFill>
          <p:spPr>
            <a:xfrm>
              <a:off x="7313736" y="0"/>
              <a:ext cx="3574318" cy="6858000"/>
            </a:xfrm>
            <a:prstGeom prst="rect">
              <a:avLst/>
            </a:prstGeom>
          </p:spPr>
        </p:pic>
        <p:pic>
          <p:nvPicPr>
            <p:cNvPr id="9" name="Picture 9"/>
            <p:cNvPicPr>
              <a:picLocks noChangeAspect="1"/>
            </p:cNvPicPr>
            <p:nvPr/>
          </p:nvPicPr>
          <p:blipFill>
            <a:blip r:embed="rId6"/>
            <a:srcRect l="20207" r="27391"/>
            <a:stretch>
              <a:fillRect/>
            </a:stretch>
          </p:blipFill>
          <p:spPr>
            <a:xfrm>
              <a:off x="0" y="4627033"/>
              <a:ext cx="7148636" cy="9088967"/>
            </a:xfrm>
            <a:prstGeom prst="rect">
              <a:avLst/>
            </a:prstGeom>
          </p:spPr>
        </p:pic>
        <p:pic>
          <p:nvPicPr>
            <p:cNvPr id="10" name="Picture 10"/>
            <p:cNvPicPr>
              <a:picLocks noChangeAspect="1"/>
            </p:cNvPicPr>
            <p:nvPr/>
          </p:nvPicPr>
          <p:blipFill>
            <a:blip r:embed="rId7"/>
            <a:srcRect l="49689" r="14685"/>
            <a:stretch>
              <a:fillRect/>
            </a:stretch>
          </p:blipFill>
          <p:spPr>
            <a:xfrm>
              <a:off x="7313736" y="7023100"/>
              <a:ext cx="3574318" cy="6692900"/>
            </a:xfrm>
            <a:prstGeom prst="rect">
              <a:avLst/>
            </a:prstGeom>
          </p:spPr>
        </p:pic>
      </p:grpSp>
      <p:grpSp>
        <p:nvGrpSpPr>
          <p:cNvPr id="11" name="Group 11"/>
          <p:cNvGrpSpPr/>
          <p:nvPr/>
        </p:nvGrpSpPr>
        <p:grpSpPr>
          <a:xfrm>
            <a:off x="5112311" y="2669740"/>
            <a:ext cx="1965305" cy="656230"/>
            <a:chOff x="0" y="0"/>
            <a:chExt cx="517611" cy="172834"/>
          </a:xfrm>
        </p:grpSpPr>
        <p:sp>
          <p:nvSpPr>
            <p:cNvPr id="12" name="Freeform 12"/>
            <p:cNvSpPr/>
            <p:nvPr/>
          </p:nvSpPr>
          <p:spPr>
            <a:xfrm>
              <a:off x="0" y="0"/>
              <a:ext cx="517611" cy="172834"/>
            </a:xfrm>
            <a:custGeom>
              <a:avLst/>
              <a:gdLst/>
              <a:ahLst/>
              <a:cxnLst/>
              <a:rect l="l" t="t" r="r" b="b"/>
              <a:pathLst>
                <a:path w="517611" h="172834">
                  <a:moveTo>
                    <a:pt x="0" y="0"/>
                  </a:moveTo>
                  <a:lnTo>
                    <a:pt x="517611" y="0"/>
                  </a:lnTo>
                  <a:lnTo>
                    <a:pt x="517611" y="172834"/>
                  </a:lnTo>
                  <a:lnTo>
                    <a:pt x="0" y="172834"/>
                  </a:lnTo>
                  <a:close/>
                </a:path>
              </a:pathLst>
            </a:custGeom>
            <a:solidFill>
              <a:srgbClr val="CC0000"/>
            </a:solidFill>
          </p:spPr>
          <p:txBody>
            <a:bodyPr/>
            <a:lstStyle/>
            <a:p>
              <a:endParaRPr lang="en-US"/>
            </a:p>
          </p:txBody>
        </p:sp>
        <p:sp>
          <p:nvSpPr>
            <p:cNvPr id="13" name="TextBox 13"/>
            <p:cNvSpPr txBox="1"/>
            <p:nvPr/>
          </p:nvSpPr>
          <p:spPr>
            <a:xfrm>
              <a:off x="0" y="-47625"/>
              <a:ext cx="517611" cy="220459"/>
            </a:xfrm>
            <a:prstGeom prst="rect">
              <a:avLst/>
            </a:prstGeom>
          </p:spPr>
          <p:txBody>
            <a:bodyPr lIns="50800" tIns="50800" rIns="50800" bIns="50800" rtlCol="0" anchor="ctr"/>
            <a:lstStyle/>
            <a:p>
              <a:pPr algn="ctr">
                <a:lnSpc>
                  <a:spcPts val="3500"/>
                </a:lnSpc>
              </a:pPr>
              <a:endParaRPr/>
            </a:p>
          </p:txBody>
        </p:sp>
      </p:grpSp>
      <p:sp>
        <p:nvSpPr>
          <p:cNvPr id="14" name="TextBox 14"/>
          <p:cNvSpPr txBox="1"/>
          <p:nvPr/>
        </p:nvSpPr>
        <p:spPr>
          <a:xfrm>
            <a:off x="817048" y="2382361"/>
            <a:ext cx="7255019" cy="953135"/>
          </a:xfrm>
          <a:prstGeom prst="rect">
            <a:avLst/>
          </a:prstGeom>
        </p:spPr>
        <p:txBody>
          <a:bodyPr lIns="0" tIns="0" rIns="0" bIns="0" rtlCol="0" anchor="t">
            <a:spAutoFit/>
          </a:bodyPr>
          <a:lstStyle/>
          <a:p>
            <a:pPr algn="l">
              <a:lnSpc>
                <a:spcPts val="7840"/>
              </a:lnSpc>
            </a:pPr>
            <a:r>
              <a:rPr lang="en-US" sz="5600">
                <a:solidFill>
                  <a:srgbClr val="104170"/>
                </a:solidFill>
                <a:latin typeface="Cerebri Bold"/>
              </a:rPr>
              <a:t>Insiders get</a:t>
            </a:r>
            <a:r>
              <a:rPr lang="en-US" sz="5600">
                <a:solidFill>
                  <a:srgbClr val="FEFEFE"/>
                </a:solidFill>
                <a:latin typeface="Cerebri Bold"/>
              </a:rPr>
              <a:t>  more</a:t>
            </a:r>
          </a:p>
        </p:txBody>
      </p:sp>
      <p:grpSp>
        <p:nvGrpSpPr>
          <p:cNvPr id="15" name="Group 15"/>
          <p:cNvGrpSpPr/>
          <p:nvPr/>
        </p:nvGrpSpPr>
        <p:grpSpPr>
          <a:xfrm>
            <a:off x="-908657" y="223973"/>
            <a:ext cx="5293261" cy="1245090"/>
            <a:chOff x="0" y="0"/>
            <a:chExt cx="7057682" cy="1660120"/>
          </a:xfrm>
        </p:grpSpPr>
        <p:sp>
          <p:nvSpPr>
            <p:cNvPr id="16" name="Freeform 16"/>
            <p:cNvSpPr/>
            <p:nvPr/>
          </p:nvSpPr>
          <p:spPr>
            <a:xfrm>
              <a:off x="1659387" y="0"/>
              <a:ext cx="3738907" cy="1346006"/>
            </a:xfrm>
            <a:custGeom>
              <a:avLst/>
              <a:gdLst/>
              <a:ahLst/>
              <a:cxnLst/>
              <a:rect l="l" t="t" r="r" b="b"/>
              <a:pathLst>
                <a:path w="3738907" h="1346006">
                  <a:moveTo>
                    <a:pt x="0" y="0"/>
                  </a:moveTo>
                  <a:lnTo>
                    <a:pt x="3738907" y="0"/>
                  </a:lnTo>
                  <a:lnTo>
                    <a:pt x="3738907" y="1346006"/>
                  </a:lnTo>
                  <a:lnTo>
                    <a:pt x="0" y="1346006"/>
                  </a:lnTo>
                  <a:lnTo>
                    <a:pt x="0" y="0"/>
                  </a:lnTo>
                  <a:close/>
                </a:path>
              </a:pathLst>
            </a:custGeom>
            <a:blipFill>
              <a:blip r:embed="rId8"/>
              <a:stretch>
                <a:fillRect/>
              </a:stretch>
            </a:blipFill>
          </p:spPr>
          <p:txBody>
            <a:bodyPr/>
            <a:lstStyle/>
            <a:p>
              <a:endParaRPr lang="en-US"/>
            </a:p>
          </p:txBody>
        </p:sp>
        <p:sp>
          <p:nvSpPr>
            <p:cNvPr id="17" name="TextBox 17"/>
            <p:cNvSpPr txBox="1"/>
            <p:nvPr/>
          </p:nvSpPr>
          <p:spPr>
            <a:xfrm>
              <a:off x="0" y="1307906"/>
              <a:ext cx="7057682" cy="352213"/>
            </a:xfrm>
            <a:prstGeom prst="rect">
              <a:avLst/>
            </a:prstGeom>
          </p:spPr>
          <p:txBody>
            <a:bodyPr lIns="0" tIns="0" rIns="0" bIns="0" rtlCol="0" anchor="t">
              <a:spAutoFit/>
            </a:bodyPr>
            <a:lstStyle/>
            <a:p>
              <a:pPr algn="ctr">
                <a:lnSpc>
                  <a:spcPts val="2239"/>
                </a:lnSpc>
              </a:pPr>
              <a:r>
                <a:rPr lang="en-US" sz="1599">
                  <a:solidFill>
                    <a:srgbClr val="104170"/>
                  </a:solidFill>
                  <a:latin typeface="Cerebri Bold"/>
                </a:rPr>
                <a:t>TRAINING.DATAVERSITY.NET</a:t>
              </a:r>
            </a:p>
          </p:txBody>
        </p:sp>
      </p:grpSp>
      <p:sp>
        <p:nvSpPr>
          <p:cNvPr id="18" name="Freeform 18"/>
          <p:cNvSpPr/>
          <p:nvPr/>
        </p:nvSpPr>
        <p:spPr>
          <a:xfrm>
            <a:off x="817048" y="5449972"/>
            <a:ext cx="956088" cy="935771"/>
          </a:xfrm>
          <a:custGeom>
            <a:avLst/>
            <a:gdLst/>
            <a:ahLst/>
            <a:cxnLst/>
            <a:rect l="l" t="t" r="r" b="b"/>
            <a:pathLst>
              <a:path w="956088" h="935771">
                <a:moveTo>
                  <a:pt x="0" y="0"/>
                </a:moveTo>
                <a:lnTo>
                  <a:pt x="956088" y="0"/>
                </a:lnTo>
                <a:lnTo>
                  <a:pt x="956088" y="935772"/>
                </a:lnTo>
                <a:lnTo>
                  <a:pt x="0" y="9357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750216" y="6976294"/>
            <a:ext cx="1072767" cy="813962"/>
          </a:xfrm>
          <a:custGeom>
            <a:avLst/>
            <a:gdLst/>
            <a:ahLst/>
            <a:cxnLst/>
            <a:rect l="l" t="t" r="r" b="b"/>
            <a:pathLst>
              <a:path w="1072767" h="813962">
                <a:moveTo>
                  <a:pt x="0" y="0"/>
                </a:moveTo>
                <a:lnTo>
                  <a:pt x="1072767" y="0"/>
                </a:lnTo>
                <a:lnTo>
                  <a:pt x="1072767" y="813962"/>
                </a:lnTo>
                <a:lnTo>
                  <a:pt x="0" y="8139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20"/>
          <p:cNvSpPr/>
          <p:nvPr/>
        </p:nvSpPr>
        <p:spPr>
          <a:xfrm>
            <a:off x="817048" y="4307045"/>
            <a:ext cx="1022920" cy="552377"/>
          </a:xfrm>
          <a:custGeom>
            <a:avLst/>
            <a:gdLst/>
            <a:ahLst/>
            <a:cxnLst/>
            <a:rect l="l" t="t" r="r" b="b"/>
            <a:pathLst>
              <a:path w="1022920" h="552377">
                <a:moveTo>
                  <a:pt x="0" y="0"/>
                </a:moveTo>
                <a:lnTo>
                  <a:pt x="1022920" y="0"/>
                </a:lnTo>
                <a:lnTo>
                  <a:pt x="1022920" y="552377"/>
                </a:lnTo>
                <a:lnTo>
                  <a:pt x="0" y="55237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 name="TextBox 21"/>
          <p:cNvSpPr txBox="1"/>
          <p:nvPr/>
        </p:nvSpPr>
        <p:spPr>
          <a:xfrm>
            <a:off x="2281057" y="4315187"/>
            <a:ext cx="6862943" cy="448437"/>
          </a:xfrm>
          <a:prstGeom prst="rect">
            <a:avLst/>
          </a:prstGeom>
        </p:spPr>
        <p:txBody>
          <a:bodyPr lIns="0" tIns="0" rIns="0" bIns="0" rtlCol="0" anchor="t">
            <a:spAutoFit/>
          </a:bodyPr>
          <a:lstStyle/>
          <a:p>
            <a:pPr algn="l">
              <a:lnSpc>
                <a:spcPts val="3624"/>
              </a:lnSpc>
            </a:pPr>
            <a:r>
              <a:rPr lang="en-US" sz="2400">
                <a:solidFill>
                  <a:srgbClr val="104170"/>
                </a:solidFill>
                <a:latin typeface="Glacial Indifference"/>
              </a:rPr>
              <a:t>Online and Face-to-Face Conference Sessions</a:t>
            </a:r>
          </a:p>
        </p:txBody>
      </p:sp>
      <p:sp>
        <p:nvSpPr>
          <p:cNvPr id="22" name="TextBox 22"/>
          <p:cNvSpPr txBox="1"/>
          <p:nvPr/>
        </p:nvSpPr>
        <p:spPr>
          <a:xfrm>
            <a:off x="2281057" y="5650777"/>
            <a:ext cx="6862943" cy="448437"/>
          </a:xfrm>
          <a:prstGeom prst="rect">
            <a:avLst/>
          </a:prstGeom>
        </p:spPr>
        <p:txBody>
          <a:bodyPr lIns="0" tIns="0" rIns="0" bIns="0" rtlCol="0" anchor="t">
            <a:spAutoFit/>
          </a:bodyPr>
          <a:lstStyle/>
          <a:p>
            <a:pPr algn="l">
              <a:lnSpc>
                <a:spcPts val="3624"/>
              </a:lnSpc>
            </a:pPr>
            <a:r>
              <a:rPr lang="en-US" sz="2400">
                <a:solidFill>
                  <a:srgbClr val="104170"/>
                </a:solidFill>
                <a:latin typeface="Glacial Indifference"/>
              </a:rPr>
              <a:t>20% Discounts on Conferences and Live Courses</a:t>
            </a:r>
          </a:p>
        </p:txBody>
      </p:sp>
      <p:sp>
        <p:nvSpPr>
          <p:cNvPr id="23" name="TextBox 23"/>
          <p:cNvSpPr txBox="1"/>
          <p:nvPr/>
        </p:nvSpPr>
        <p:spPr>
          <a:xfrm>
            <a:off x="2281057" y="6985039"/>
            <a:ext cx="6862943" cy="905637"/>
          </a:xfrm>
          <a:prstGeom prst="rect">
            <a:avLst/>
          </a:prstGeom>
        </p:spPr>
        <p:txBody>
          <a:bodyPr lIns="0" tIns="0" rIns="0" bIns="0" rtlCol="0" anchor="t">
            <a:spAutoFit/>
          </a:bodyPr>
          <a:lstStyle/>
          <a:p>
            <a:pPr algn="l">
              <a:lnSpc>
                <a:spcPts val="3624"/>
              </a:lnSpc>
            </a:pPr>
            <a:r>
              <a:rPr lang="en-US" sz="2400">
                <a:solidFill>
                  <a:srgbClr val="104170"/>
                </a:solidFill>
                <a:latin typeface="Glacial Indifference"/>
              </a:rPr>
              <a:t>Continuing Education Credits​ and Certificates of Completion​</a:t>
            </a:r>
          </a:p>
        </p:txBody>
      </p:sp>
      <p:sp>
        <p:nvSpPr>
          <p:cNvPr id="24" name="TextBox 24"/>
          <p:cNvSpPr txBox="1"/>
          <p:nvPr/>
        </p:nvSpPr>
        <p:spPr>
          <a:xfrm>
            <a:off x="188770" y="9428489"/>
            <a:ext cx="9789932" cy="329184"/>
          </a:xfrm>
          <a:prstGeom prst="rect">
            <a:avLst/>
          </a:prstGeom>
        </p:spPr>
        <p:txBody>
          <a:bodyPr lIns="0" tIns="0" rIns="0" bIns="0" rtlCol="0" anchor="t">
            <a:spAutoFit/>
          </a:bodyPr>
          <a:lstStyle/>
          <a:p>
            <a:pPr algn="ctr">
              <a:lnSpc>
                <a:spcPts val="2718"/>
              </a:lnSpc>
            </a:pPr>
            <a:r>
              <a:rPr lang="en-US" sz="1800">
                <a:solidFill>
                  <a:srgbClr val="104170"/>
                </a:solidFill>
                <a:latin typeface="Glacial Indifference"/>
              </a:rPr>
              <a:t>To learn more about the full range of Insider exclusive benefits </a:t>
            </a:r>
            <a:r>
              <a:rPr lang="en-US" sz="1800" u="sng">
                <a:solidFill>
                  <a:srgbClr val="104170"/>
                </a:solidFill>
                <a:latin typeface="Glacial Indifference"/>
                <a:hlinkClick r:id="rId15" tooltip="https://training.dataversity.net/pages/subscriptions"/>
              </a:rPr>
              <a:t>visit the Subscriptions page</a:t>
            </a:r>
            <a:r>
              <a:rPr lang="en-US" sz="1800">
                <a:solidFill>
                  <a:srgbClr val="104170"/>
                </a:solidFill>
                <a:latin typeface="Glacial Indifference"/>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687A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479802" cy="10287000"/>
            <a:chOff x="0" y="0"/>
            <a:chExt cx="2233364" cy="2709333"/>
          </a:xfrm>
        </p:grpSpPr>
        <p:sp>
          <p:nvSpPr>
            <p:cNvPr id="3" name="Freeform 3"/>
            <p:cNvSpPr/>
            <p:nvPr/>
          </p:nvSpPr>
          <p:spPr>
            <a:xfrm>
              <a:off x="0" y="0"/>
              <a:ext cx="2233363" cy="2709333"/>
            </a:xfrm>
            <a:custGeom>
              <a:avLst/>
              <a:gdLst/>
              <a:ahLst/>
              <a:cxnLst/>
              <a:rect l="l" t="t" r="r" b="b"/>
              <a:pathLst>
                <a:path w="2233363" h="2709333">
                  <a:moveTo>
                    <a:pt x="0" y="0"/>
                  </a:moveTo>
                  <a:lnTo>
                    <a:pt x="2233363" y="0"/>
                  </a:lnTo>
                  <a:lnTo>
                    <a:pt x="2233363" y="2709333"/>
                  </a:lnTo>
                  <a:lnTo>
                    <a:pt x="0" y="2709333"/>
                  </a:lnTo>
                  <a:close/>
                </a:path>
              </a:pathLst>
            </a:custGeom>
            <a:solidFill>
              <a:srgbClr val="104170"/>
            </a:solidFill>
          </p:spPr>
          <p:txBody>
            <a:bodyPr/>
            <a:lstStyle/>
            <a:p>
              <a:endParaRPr lang="en-US"/>
            </a:p>
          </p:txBody>
        </p:sp>
        <p:sp>
          <p:nvSpPr>
            <p:cNvPr id="4" name="TextBox 4"/>
            <p:cNvSpPr txBox="1"/>
            <p:nvPr/>
          </p:nvSpPr>
          <p:spPr>
            <a:xfrm>
              <a:off x="0" y="-47625"/>
              <a:ext cx="2233364" cy="2756958"/>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143257" y="0"/>
            <a:ext cx="8166041" cy="10287000"/>
            <a:chOff x="0" y="0"/>
            <a:chExt cx="10888055" cy="13716000"/>
          </a:xfrm>
        </p:grpSpPr>
        <p:pic>
          <p:nvPicPr>
            <p:cNvPr id="6" name="Picture 6"/>
            <p:cNvPicPr>
              <a:picLocks noChangeAspect="1"/>
            </p:cNvPicPr>
            <p:nvPr/>
          </p:nvPicPr>
          <p:blipFill>
            <a:blip r:embed="rId3"/>
            <a:srcRect t="16806" b="31388"/>
            <a:stretch>
              <a:fillRect/>
            </a:stretch>
          </p:blipFill>
          <p:spPr>
            <a:xfrm>
              <a:off x="0" y="0"/>
              <a:ext cx="7148636" cy="4461933"/>
            </a:xfrm>
            <a:prstGeom prst="rect">
              <a:avLst/>
            </a:prstGeom>
          </p:spPr>
        </p:pic>
        <p:pic>
          <p:nvPicPr>
            <p:cNvPr id="7" name="Picture 7"/>
            <p:cNvPicPr>
              <a:picLocks noChangeAspect="1"/>
            </p:cNvPicPr>
            <p:nvPr/>
          </p:nvPicPr>
          <p:blipFill>
            <a:blip r:embed="rId4"/>
            <a:srcRect l="21645" r="21645"/>
            <a:stretch>
              <a:fillRect/>
            </a:stretch>
          </p:blipFill>
          <p:spPr>
            <a:xfrm>
              <a:off x="7313736" y="0"/>
              <a:ext cx="3574318" cy="6858000"/>
            </a:xfrm>
            <a:prstGeom prst="rect">
              <a:avLst/>
            </a:prstGeom>
          </p:spPr>
        </p:pic>
        <p:pic>
          <p:nvPicPr>
            <p:cNvPr id="8" name="Picture 8"/>
            <p:cNvPicPr>
              <a:picLocks noChangeAspect="1"/>
            </p:cNvPicPr>
            <p:nvPr/>
          </p:nvPicPr>
          <p:blipFill>
            <a:blip r:embed="rId5"/>
            <a:srcRect t="4599" b="4599"/>
            <a:stretch>
              <a:fillRect/>
            </a:stretch>
          </p:blipFill>
          <p:spPr>
            <a:xfrm>
              <a:off x="0" y="4627033"/>
              <a:ext cx="7148636" cy="9088967"/>
            </a:xfrm>
            <a:prstGeom prst="rect">
              <a:avLst/>
            </a:prstGeom>
          </p:spPr>
        </p:pic>
        <p:pic>
          <p:nvPicPr>
            <p:cNvPr id="9" name="Picture 9"/>
            <p:cNvPicPr>
              <a:picLocks noChangeAspect="1"/>
            </p:cNvPicPr>
            <p:nvPr/>
          </p:nvPicPr>
          <p:blipFill>
            <a:blip r:embed="rId6"/>
            <a:srcRect l="20127" r="20127"/>
            <a:stretch>
              <a:fillRect/>
            </a:stretch>
          </p:blipFill>
          <p:spPr>
            <a:xfrm>
              <a:off x="7313736" y="7023100"/>
              <a:ext cx="3574318" cy="6692900"/>
            </a:xfrm>
            <a:prstGeom prst="rect">
              <a:avLst/>
            </a:prstGeom>
          </p:spPr>
        </p:pic>
      </p:grpSp>
      <p:grpSp>
        <p:nvGrpSpPr>
          <p:cNvPr id="10" name="Group 10"/>
          <p:cNvGrpSpPr/>
          <p:nvPr/>
        </p:nvGrpSpPr>
        <p:grpSpPr>
          <a:xfrm>
            <a:off x="11943269" y="714794"/>
            <a:ext cx="2205161" cy="627813"/>
            <a:chOff x="0" y="0"/>
            <a:chExt cx="580783" cy="165350"/>
          </a:xfrm>
        </p:grpSpPr>
        <p:sp>
          <p:nvSpPr>
            <p:cNvPr id="11" name="Freeform 11"/>
            <p:cNvSpPr/>
            <p:nvPr/>
          </p:nvSpPr>
          <p:spPr>
            <a:xfrm>
              <a:off x="0" y="0"/>
              <a:ext cx="580783" cy="165350"/>
            </a:xfrm>
            <a:custGeom>
              <a:avLst/>
              <a:gdLst/>
              <a:ahLst/>
              <a:cxnLst/>
              <a:rect l="l" t="t" r="r" b="b"/>
              <a:pathLst>
                <a:path w="580783" h="165350">
                  <a:moveTo>
                    <a:pt x="0" y="0"/>
                  </a:moveTo>
                  <a:lnTo>
                    <a:pt x="580783" y="0"/>
                  </a:lnTo>
                  <a:lnTo>
                    <a:pt x="580783" y="165350"/>
                  </a:lnTo>
                  <a:lnTo>
                    <a:pt x="0" y="165350"/>
                  </a:lnTo>
                  <a:close/>
                </a:path>
              </a:pathLst>
            </a:custGeom>
            <a:solidFill>
              <a:srgbClr val="CC0000"/>
            </a:solidFill>
          </p:spPr>
          <p:txBody>
            <a:bodyPr/>
            <a:lstStyle/>
            <a:p>
              <a:endParaRPr lang="en-US"/>
            </a:p>
          </p:txBody>
        </p:sp>
        <p:sp>
          <p:nvSpPr>
            <p:cNvPr id="12" name="TextBox 12"/>
            <p:cNvSpPr txBox="1"/>
            <p:nvPr/>
          </p:nvSpPr>
          <p:spPr>
            <a:xfrm>
              <a:off x="0" y="-47625"/>
              <a:ext cx="580783" cy="212975"/>
            </a:xfrm>
            <a:prstGeom prst="rect">
              <a:avLst/>
            </a:prstGeom>
          </p:spPr>
          <p:txBody>
            <a:bodyPr lIns="50800" tIns="50800" rIns="50800" bIns="50800" rtlCol="0" anchor="ctr"/>
            <a:lstStyle/>
            <a:p>
              <a:pPr algn="ctr">
                <a:lnSpc>
                  <a:spcPts val="3500"/>
                </a:lnSpc>
              </a:pPr>
              <a:endParaRPr/>
            </a:p>
          </p:txBody>
        </p:sp>
      </p:grpSp>
      <p:sp>
        <p:nvSpPr>
          <p:cNvPr id="13" name="Freeform 13"/>
          <p:cNvSpPr/>
          <p:nvPr/>
        </p:nvSpPr>
        <p:spPr>
          <a:xfrm>
            <a:off x="9577554" y="3508599"/>
            <a:ext cx="740013" cy="773870"/>
          </a:xfrm>
          <a:custGeom>
            <a:avLst/>
            <a:gdLst/>
            <a:ahLst/>
            <a:cxnLst/>
            <a:rect l="l" t="t" r="r" b="b"/>
            <a:pathLst>
              <a:path w="740013" h="773870">
                <a:moveTo>
                  <a:pt x="0" y="0"/>
                </a:moveTo>
                <a:lnTo>
                  <a:pt x="740013" y="0"/>
                </a:lnTo>
                <a:lnTo>
                  <a:pt x="740013" y="773870"/>
                </a:lnTo>
                <a:lnTo>
                  <a:pt x="0" y="7738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a:off x="9586577" y="4752009"/>
            <a:ext cx="676924" cy="676924"/>
          </a:xfrm>
          <a:custGeom>
            <a:avLst/>
            <a:gdLst/>
            <a:ahLst/>
            <a:cxnLst/>
            <a:rect l="l" t="t" r="r" b="b"/>
            <a:pathLst>
              <a:path w="676924" h="676924">
                <a:moveTo>
                  <a:pt x="0" y="0"/>
                </a:moveTo>
                <a:lnTo>
                  <a:pt x="676924" y="0"/>
                </a:lnTo>
                <a:lnTo>
                  <a:pt x="676924" y="676924"/>
                </a:lnTo>
                <a:lnTo>
                  <a:pt x="0" y="6769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p:cNvSpPr/>
          <p:nvPr/>
        </p:nvSpPr>
        <p:spPr>
          <a:xfrm>
            <a:off x="9577554" y="5838508"/>
            <a:ext cx="822406" cy="939892"/>
          </a:xfrm>
          <a:custGeom>
            <a:avLst/>
            <a:gdLst/>
            <a:ahLst/>
            <a:cxnLst/>
            <a:rect l="l" t="t" r="r" b="b"/>
            <a:pathLst>
              <a:path w="822406" h="939892">
                <a:moveTo>
                  <a:pt x="0" y="0"/>
                </a:moveTo>
                <a:lnTo>
                  <a:pt x="822406" y="0"/>
                </a:lnTo>
                <a:lnTo>
                  <a:pt x="822406" y="939893"/>
                </a:lnTo>
                <a:lnTo>
                  <a:pt x="0" y="9398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TextBox 16"/>
          <p:cNvSpPr txBox="1"/>
          <p:nvPr/>
        </p:nvSpPr>
        <p:spPr>
          <a:xfrm>
            <a:off x="9144000" y="629069"/>
            <a:ext cx="5999669" cy="713538"/>
          </a:xfrm>
          <a:prstGeom prst="rect">
            <a:avLst/>
          </a:prstGeom>
        </p:spPr>
        <p:txBody>
          <a:bodyPr lIns="0" tIns="0" rIns="0" bIns="0" rtlCol="0" anchor="t">
            <a:spAutoFit/>
          </a:bodyPr>
          <a:lstStyle/>
          <a:p>
            <a:pPr algn="l">
              <a:lnSpc>
                <a:spcPts val="5821"/>
              </a:lnSpc>
            </a:pPr>
            <a:r>
              <a:rPr lang="en-US" sz="4157">
                <a:solidFill>
                  <a:srgbClr val="FFFFFF"/>
                </a:solidFill>
                <a:latin typeface="Cerebri Bold"/>
              </a:rPr>
              <a:t>Learn from the best</a:t>
            </a:r>
          </a:p>
        </p:txBody>
      </p:sp>
      <p:sp>
        <p:nvSpPr>
          <p:cNvPr id="17" name="TextBox 17"/>
          <p:cNvSpPr txBox="1"/>
          <p:nvPr/>
        </p:nvSpPr>
        <p:spPr>
          <a:xfrm>
            <a:off x="10671000" y="3571684"/>
            <a:ext cx="6786773" cy="505968"/>
          </a:xfrm>
          <a:prstGeom prst="rect">
            <a:avLst/>
          </a:prstGeom>
        </p:spPr>
        <p:txBody>
          <a:bodyPr lIns="0" tIns="0" rIns="0" bIns="0" rtlCol="0" anchor="t">
            <a:spAutoFit/>
          </a:bodyPr>
          <a:lstStyle/>
          <a:p>
            <a:pPr algn="l">
              <a:lnSpc>
                <a:spcPts val="4296"/>
              </a:lnSpc>
            </a:pPr>
            <a:r>
              <a:rPr lang="en-US" sz="2400">
                <a:solidFill>
                  <a:srgbClr val="FFFFFF"/>
                </a:solidFill>
                <a:latin typeface="Glacial Indifference"/>
              </a:rPr>
              <a:t>Vetted thought leaders</a:t>
            </a:r>
          </a:p>
        </p:txBody>
      </p:sp>
      <p:sp>
        <p:nvSpPr>
          <p:cNvPr id="18" name="TextBox 18"/>
          <p:cNvSpPr txBox="1"/>
          <p:nvPr/>
        </p:nvSpPr>
        <p:spPr>
          <a:xfrm>
            <a:off x="9577554" y="2158522"/>
            <a:ext cx="6454347" cy="448437"/>
          </a:xfrm>
          <a:prstGeom prst="rect">
            <a:avLst/>
          </a:prstGeom>
        </p:spPr>
        <p:txBody>
          <a:bodyPr lIns="0" tIns="0" rIns="0" bIns="0" rtlCol="0" anchor="t">
            <a:spAutoFit/>
          </a:bodyPr>
          <a:lstStyle/>
          <a:p>
            <a:pPr algn="l">
              <a:lnSpc>
                <a:spcPts val="3624"/>
              </a:lnSpc>
            </a:pPr>
            <a:r>
              <a:rPr lang="en-US" sz="2400">
                <a:solidFill>
                  <a:srgbClr val="FFFFFF"/>
                </a:solidFill>
                <a:latin typeface="Glacial Indifference"/>
              </a:rPr>
              <a:t>Who are DATAVERSITY instructors? They are...</a:t>
            </a:r>
          </a:p>
        </p:txBody>
      </p:sp>
      <p:sp>
        <p:nvSpPr>
          <p:cNvPr id="19" name="TextBox 19"/>
          <p:cNvSpPr txBox="1"/>
          <p:nvPr/>
        </p:nvSpPr>
        <p:spPr>
          <a:xfrm>
            <a:off x="10671000" y="4762523"/>
            <a:ext cx="5613082" cy="415290"/>
          </a:xfrm>
          <a:prstGeom prst="rect">
            <a:avLst/>
          </a:prstGeom>
        </p:spPr>
        <p:txBody>
          <a:bodyPr lIns="0" tIns="0" rIns="0" bIns="0" rtlCol="0" anchor="t">
            <a:spAutoFit/>
          </a:bodyPr>
          <a:lstStyle/>
          <a:p>
            <a:pPr algn="l">
              <a:lnSpc>
                <a:spcPts val="3359"/>
              </a:lnSpc>
              <a:spcBef>
                <a:spcPct val="0"/>
              </a:spcBef>
            </a:pPr>
            <a:r>
              <a:rPr lang="en-US" sz="2400">
                <a:solidFill>
                  <a:srgbClr val="FFFFFF"/>
                </a:solidFill>
                <a:latin typeface="Glacial Indifference"/>
              </a:rPr>
              <a:t> With over a decade’s worth of experience </a:t>
            </a:r>
          </a:p>
        </p:txBody>
      </p:sp>
      <p:sp>
        <p:nvSpPr>
          <p:cNvPr id="20" name="TextBox 20"/>
          <p:cNvSpPr txBox="1"/>
          <p:nvPr/>
        </p:nvSpPr>
        <p:spPr>
          <a:xfrm>
            <a:off x="10671000" y="5862685"/>
            <a:ext cx="6144419" cy="834390"/>
          </a:xfrm>
          <a:prstGeom prst="rect">
            <a:avLst/>
          </a:prstGeom>
        </p:spPr>
        <p:txBody>
          <a:bodyPr lIns="0" tIns="0" rIns="0" bIns="0" rtlCol="0" anchor="t">
            <a:spAutoFit/>
          </a:bodyPr>
          <a:lstStyle/>
          <a:p>
            <a:pPr algn="l">
              <a:lnSpc>
                <a:spcPts val="3359"/>
              </a:lnSpc>
              <a:spcBef>
                <a:spcPct val="0"/>
              </a:spcBef>
            </a:pPr>
            <a:r>
              <a:rPr lang="en-US" sz="2400">
                <a:solidFill>
                  <a:srgbClr val="FFFFFF"/>
                </a:solidFill>
                <a:latin typeface="Glacial Indifference"/>
              </a:rPr>
              <a:t>Regularly evaluated by peers on their ability to </a:t>
            </a:r>
          </a:p>
          <a:p>
            <a:pPr algn="l">
              <a:lnSpc>
                <a:spcPts val="3359"/>
              </a:lnSpc>
              <a:spcBef>
                <a:spcPct val="0"/>
              </a:spcBef>
            </a:pPr>
            <a:r>
              <a:rPr lang="en-US" sz="2400">
                <a:solidFill>
                  <a:srgbClr val="FFFFFF"/>
                </a:solidFill>
                <a:latin typeface="Glacial Indifference"/>
              </a:rPr>
              <a:t>deliver comprehensive training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US"/>
          </a:p>
        </p:txBody>
      </p:sp>
      <p:grpSp>
        <p:nvGrpSpPr>
          <p:cNvPr id="3" name="Group 3"/>
          <p:cNvGrpSpPr/>
          <p:nvPr/>
        </p:nvGrpSpPr>
        <p:grpSpPr>
          <a:xfrm>
            <a:off x="1028700" y="2125124"/>
            <a:ext cx="6907986" cy="6621299"/>
            <a:chOff x="0" y="0"/>
            <a:chExt cx="9210648" cy="8828398"/>
          </a:xfrm>
        </p:grpSpPr>
        <p:pic>
          <p:nvPicPr>
            <p:cNvPr id="4" name="Picture 4"/>
            <p:cNvPicPr>
              <a:picLocks noChangeAspect="1"/>
            </p:cNvPicPr>
            <p:nvPr/>
          </p:nvPicPr>
          <p:blipFill>
            <a:blip r:embed="rId4"/>
            <a:srcRect l="1812" r="1812"/>
            <a:stretch>
              <a:fillRect/>
            </a:stretch>
          </p:blipFill>
          <p:spPr>
            <a:xfrm>
              <a:off x="0" y="0"/>
              <a:ext cx="9210648" cy="8828398"/>
            </a:xfrm>
            <a:prstGeom prst="rect">
              <a:avLst/>
            </a:prstGeom>
          </p:spPr>
        </p:pic>
      </p:grpSp>
      <p:grpSp>
        <p:nvGrpSpPr>
          <p:cNvPr id="5" name="Group 5"/>
          <p:cNvGrpSpPr/>
          <p:nvPr/>
        </p:nvGrpSpPr>
        <p:grpSpPr>
          <a:xfrm>
            <a:off x="13807253" y="406155"/>
            <a:ext cx="5293261" cy="1245090"/>
            <a:chOff x="0" y="0"/>
            <a:chExt cx="7057682" cy="1660120"/>
          </a:xfrm>
        </p:grpSpPr>
        <p:sp>
          <p:nvSpPr>
            <p:cNvPr id="6" name="Freeform 6"/>
            <p:cNvSpPr/>
            <p:nvPr/>
          </p:nvSpPr>
          <p:spPr>
            <a:xfrm>
              <a:off x="1659387" y="0"/>
              <a:ext cx="3738907" cy="1346006"/>
            </a:xfrm>
            <a:custGeom>
              <a:avLst/>
              <a:gdLst/>
              <a:ahLst/>
              <a:cxnLst/>
              <a:rect l="l" t="t" r="r" b="b"/>
              <a:pathLst>
                <a:path w="3738907" h="1346006">
                  <a:moveTo>
                    <a:pt x="0" y="0"/>
                  </a:moveTo>
                  <a:lnTo>
                    <a:pt x="3738907" y="0"/>
                  </a:lnTo>
                  <a:lnTo>
                    <a:pt x="3738907" y="1346006"/>
                  </a:lnTo>
                  <a:lnTo>
                    <a:pt x="0" y="1346006"/>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0" y="1307906"/>
              <a:ext cx="7057682" cy="352213"/>
            </a:xfrm>
            <a:prstGeom prst="rect">
              <a:avLst/>
            </a:prstGeom>
          </p:spPr>
          <p:txBody>
            <a:bodyPr lIns="0" tIns="0" rIns="0" bIns="0" rtlCol="0" anchor="t">
              <a:spAutoFit/>
            </a:bodyPr>
            <a:lstStyle/>
            <a:p>
              <a:pPr algn="ctr">
                <a:lnSpc>
                  <a:spcPts val="2239"/>
                </a:lnSpc>
              </a:pPr>
              <a:r>
                <a:rPr lang="en-US" sz="1599">
                  <a:solidFill>
                    <a:srgbClr val="104170"/>
                  </a:solidFill>
                  <a:latin typeface="Cerebri Bold"/>
                </a:rPr>
                <a:t>TRAINING.DATAVERSITY.NET</a:t>
              </a:r>
            </a:p>
          </p:txBody>
        </p:sp>
      </p:grpSp>
      <p:sp>
        <p:nvSpPr>
          <p:cNvPr id="8" name="TextBox 8"/>
          <p:cNvSpPr txBox="1"/>
          <p:nvPr/>
        </p:nvSpPr>
        <p:spPr>
          <a:xfrm>
            <a:off x="8745420" y="4052867"/>
            <a:ext cx="7568956" cy="905637"/>
          </a:xfrm>
          <a:prstGeom prst="rect">
            <a:avLst/>
          </a:prstGeom>
        </p:spPr>
        <p:txBody>
          <a:bodyPr lIns="0" tIns="0" rIns="0" bIns="0" rtlCol="0" anchor="t">
            <a:spAutoFit/>
          </a:bodyPr>
          <a:lstStyle/>
          <a:p>
            <a:pPr algn="l">
              <a:lnSpc>
                <a:spcPts val="3624"/>
              </a:lnSpc>
            </a:pPr>
            <a:r>
              <a:rPr lang="en-US" sz="2400">
                <a:solidFill>
                  <a:srgbClr val="104170"/>
                </a:solidFill>
                <a:latin typeface="Glacial Indifference"/>
              </a:rPr>
              <a:t>Training options developed in partnership with DAMA International to help you ace your CDMP exam!</a:t>
            </a:r>
          </a:p>
        </p:txBody>
      </p:sp>
      <p:sp>
        <p:nvSpPr>
          <p:cNvPr id="9" name="TextBox 9"/>
          <p:cNvSpPr txBox="1"/>
          <p:nvPr/>
        </p:nvSpPr>
        <p:spPr>
          <a:xfrm>
            <a:off x="8745420" y="2039399"/>
            <a:ext cx="7568956" cy="1446963"/>
          </a:xfrm>
          <a:prstGeom prst="rect">
            <a:avLst/>
          </a:prstGeom>
        </p:spPr>
        <p:txBody>
          <a:bodyPr lIns="0" tIns="0" rIns="0" bIns="0" rtlCol="0" anchor="t">
            <a:spAutoFit/>
          </a:bodyPr>
          <a:lstStyle/>
          <a:p>
            <a:pPr algn="l">
              <a:lnSpc>
                <a:spcPts val="5821"/>
              </a:lnSpc>
            </a:pPr>
            <a:r>
              <a:rPr lang="en-US" sz="4157">
                <a:solidFill>
                  <a:srgbClr val="104170"/>
                </a:solidFill>
                <a:latin typeface="Cerebri Bold"/>
              </a:rPr>
              <a:t>Industry leading CDMP test preparation</a:t>
            </a:r>
          </a:p>
        </p:txBody>
      </p:sp>
      <p:sp>
        <p:nvSpPr>
          <p:cNvPr id="10" name="Freeform 10"/>
          <p:cNvSpPr/>
          <p:nvPr/>
        </p:nvSpPr>
        <p:spPr>
          <a:xfrm>
            <a:off x="8833196" y="6491082"/>
            <a:ext cx="607834" cy="884123"/>
          </a:xfrm>
          <a:custGeom>
            <a:avLst/>
            <a:gdLst/>
            <a:ahLst/>
            <a:cxnLst/>
            <a:rect l="l" t="t" r="r" b="b"/>
            <a:pathLst>
              <a:path w="607834" h="884123">
                <a:moveTo>
                  <a:pt x="0" y="0"/>
                </a:moveTo>
                <a:lnTo>
                  <a:pt x="607834" y="0"/>
                </a:lnTo>
                <a:lnTo>
                  <a:pt x="607834" y="884122"/>
                </a:lnTo>
                <a:lnTo>
                  <a:pt x="0" y="884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8745420" y="7768758"/>
            <a:ext cx="878048" cy="727682"/>
          </a:xfrm>
          <a:custGeom>
            <a:avLst/>
            <a:gdLst/>
            <a:ahLst/>
            <a:cxnLst/>
            <a:rect l="l" t="t" r="r" b="b"/>
            <a:pathLst>
              <a:path w="878048" h="727682">
                <a:moveTo>
                  <a:pt x="0" y="0"/>
                </a:moveTo>
                <a:lnTo>
                  <a:pt x="878048" y="0"/>
                </a:lnTo>
                <a:lnTo>
                  <a:pt x="878048" y="727682"/>
                </a:lnTo>
                <a:lnTo>
                  <a:pt x="0" y="7276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8852728" y="5610734"/>
            <a:ext cx="663434" cy="486794"/>
          </a:xfrm>
          <a:custGeom>
            <a:avLst/>
            <a:gdLst/>
            <a:ahLst/>
            <a:cxnLst/>
            <a:rect l="l" t="t" r="r" b="b"/>
            <a:pathLst>
              <a:path w="663434" h="486794">
                <a:moveTo>
                  <a:pt x="0" y="0"/>
                </a:moveTo>
                <a:lnTo>
                  <a:pt x="663433" y="0"/>
                </a:lnTo>
                <a:lnTo>
                  <a:pt x="663433" y="486794"/>
                </a:lnTo>
                <a:lnTo>
                  <a:pt x="0" y="4867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9993480" y="5617911"/>
            <a:ext cx="7121437" cy="415290"/>
          </a:xfrm>
          <a:prstGeom prst="rect">
            <a:avLst/>
          </a:prstGeom>
        </p:spPr>
        <p:txBody>
          <a:bodyPr lIns="0" tIns="0" rIns="0" bIns="0" rtlCol="0" anchor="t">
            <a:spAutoFit/>
          </a:bodyPr>
          <a:lstStyle/>
          <a:p>
            <a:pPr algn="l">
              <a:lnSpc>
                <a:spcPts val="3359"/>
              </a:lnSpc>
            </a:pPr>
            <a:r>
              <a:rPr lang="en-US" sz="2400">
                <a:solidFill>
                  <a:srgbClr val="104170"/>
                </a:solidFill>
                <a:latin typeface="Glacial Indifference Bold"/>
              </a:rPr>
              <a:t>Expert led live classes</a:t>
            </a:r>
          </a:p>
        </p:txBody>
      </p:sp>
      <p:sp>
        <p:nvSpPr>
          <p:cNvPr id="14" name="TextBox 14"/>
          <p:cNvSpPr txBox="1"/>
          <p:nvPr/>
        </p:nvSpPr>
        <p:spPr>
          <a:xfrm>
            <a:off x="9993480" y="6696923"/>
            <a:ext cx="7121437" cy="415290"/>
          </a:xfrm>
          <a:prstGeom prst="rect">
            <a:avLst/>
          </a:prstGeom>
        </p:spPr>
        <p:txBody>
          <a:bodyPr lIns="0" tIns="0" rIns="0" bIns="0" rtlCol="0" anchor="t">
            <a:spAutoFit/>
          </a:bodyPr>
          <a:lstStyle/>
          <a:p>
            <a:pPr algn="l">
              <a:lnSpc>
                <a:spcPts val="3359"/>
              </a:lnSpc>
            </a:pPr>
            <a:r>
              <a:rPr lang="en-US" sz="2400">
                <a:solidFill>
                  <a:srgbClr val="104170"/>
                </a:solidFill>
                <a:latin typeface="Glacial Indifference Bold"/>
              </a:rPr>
              <a:t>Self paced on-demand options</a:t>
            </a:r>
          </a:p>
        </p:txBody>
      </p:sp>
      <p:sp>
        <p:nvSpPr>
          <p:cNvPr id="15" name="TextBox 15"/>
          <p:cNvSpPr txBox="1"/>
          <p:nvPr/>
        </p:nvSpPr>
        <p:spPr>
          <a:xfrm>
            <a:off x="9993480" y="7896379"/>
            <a:ext cx="7121437" cy="415290"/>
          </a:xfrm>
          <a:prstGeom prst="rect">
            <a:avLst/>
          </a:prstGeom>
        </p:spPr>
        <p:txBody>
          <a:bodyPr lIns="0" tIns="0" rIns="0" bIns="0" rtlCol="0" anchor="t">
            <a:spAutoFit/>
          </a:bodyPr>
          <a:lstStyle/>
          <a:p>
            <a:pPr algn="l">
              <a:lnSpc>
                <a:spcPts val="3359"/>
              </a:lnSpc>
            </a:pPr>
            <a:r>
              <a:rPr lang="en-US" sz="2400">
                <a:solidFill>
                  <a:srgbClr val="104170"/>
                </a:solidFill>
                <a:latin typeface="Glacial Indifference Bold"/>
              </a:rPr>
              <a:t>Beginner and specialist levels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US"/>
          </a:p>
        </p:txBody>
      </p:sp>
      <p:grpSp>
        <p:nvGrpSpPr>
          <p:cNvPr id="3" name="Group 3"/>
          <p:cNvGrpSpPr/>
          <p:nvPr/>
        </p:nvGrpSpPr>
        <p:grpSpPr>
          <a:xfrm>
            <a:off x="1028700" y="2125124"/>
            <a:ext cx="6907986" cy="6621299"/>
            <a:chOff x="0" y="0"/>
            <a:chExt cx="9210648" cy="8828398"/>
          </a:xfrm>
        </p:grpSpPr>
        <p:pic>
          <p:nvPicPr>
            <p:cNvPr id="4" name="Picture 4"/>
            <p:cNvPicPr>
              <a:picLocks noChangeAspect="1"/>
            </p:cNvPicPr>
            <p:nvPr/>
          </p:nvPicPr>
          <p:blipFill>
            <a:blip r:embed="rId4"/>
            <a:srcRect l="15223" r="15223"/>
            <a:stretch>
              <a:fillRect/>
            </a:stretch>
          </p:blipFill>
          <p:spPr>
            <a:xfrm>
              <a:off x="0" y="0"/>
              <a:ext cx="9210648" cy="8828398"/>
            </a:xfrm>
            <a:prstGeom prst="rect">
              <a:avLst/>
            </a:prstGeom>
          </p:spPr>
        </p:pic>
      </p:grpSp>
      <p:grpSp>
        <p:nvGrpSpPr>
          <p:cNvPr id="5" name="Group 5"/>
          <p:cNvGrpSpPr/>
          <p:nvPr/>
        </p:nvGrpSpPr>
        <p:grpSpPr>
          <a:xfrm>
            <a:off x="13807253" y="406155"/>
            <a:ext cx="5293261" cy="1245090"/>
            <a:chOff x="0" y="0"/>
            <a:chExt cx="7057682" cy="1660120"/>
          </a:xfrm>
        </p:grpSpPr>
        <p:sp>
          <p:nvSpPr>
            <p:cNvPr id="6" name="Freeform 6"/>
            <p:cNvSpPr/>
            <p:nvPr/>
          </p:nvSpPr>
          <p:spPr>
            <a:xfrm>
              <a:off x="1659387" y="0"/>
              <a:ext cx="3738907" cy="1346006"/>
            </a:xfrm>
            <a:custGeom>
              <a:avLst/>
              <a:gdLst/>
              <a:ahLst/>
              <a:cxnLst/>
              <a:rect l="l" t="t" r="r" b="b"/>
              <a:pathLst>
                <a:path w="3738907" h="1346006">
                  <a:moveTo>
                    <a:pt x="0" y="0"/>
                  </a:moveTo>
                  <a:lnTo>
                    <a:pt x="3738907" y="0"/>
                  </a:lnTo>
                  <a:lnTo>
                    <a:pt x="3738907" y="1346006"/>
                  </a:lnTo>
                  <a:lnTo>
                    <a:pt x="0" y="1346006"/>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0" y="1307906"/>
              <a:ext cx="7057682" cy="352213"/>
            </a:xfrm>
            <a:prstGeom prst="rect">
              <a:avLst/>
            </a:prstGeom>
          </p:spPr>
          <p:txBody>
            <a:bodyPr lIns="0" tIns="0" rIns="0" bIns="0" rtlCol="0" anchor="t">
              <a:spAutoFit/>
            </a:bodyPr>
            <a:lstStyle/>
            <a:p>
              <a:pPr algn="ctr">
                <a:lnSpc>
                  <a:spcPts val="2239"/>
                </a:lnSpc>
              </a:pPr>
              <a:r>
                <a:rPr lang="en-US" sz="1599">
                  <a:solidFill>
                    <a:srgbClr val="104170"/>
                  </a:solidFill>
                  <a:latin typeface="Cerebri Bold"/>
                </a:rPr>
                <a:t>TRAINING.DATAVERSITY.NET</a:t>
              </a:r>
            </a:p>
          </p:txBody>
        </p:sp>
      </p:grpSp>
      <p:sp>
        <p:nvSpPr>
          <p:cNvPr id="8" name="Freeform 8"/>
          <p:cNvSpPr/>
          <p:nvPr/>
        </p:nvSpPr>
        <p:spPr>
          <a:xfrm>
            <a:off x="8833196" y="6491082"/>
            <a:ext cx="607834" cy="884123"/>
          </a:xfrm>
          <a:custGeom>
            <a:avLst/>
            <a:gdLst/>
            <a:ahLst/>
            <a:cxnLst/>
            <a:rect l="l" t="t" r="r" b="b"/>
            <a:pathLst>
              <a:path w="607834" h="884123">
                <a:moveTo>
                  <a:pt x="0" y="0"/>
                </a:moveTo>
                <a:lnTo>
                  <a:pt x="607834" y="0"/>
                </a:lnTo>
                <a:lnTo>
                  <a:pt x="607834" y="884122"/>
                </a:lnTo>
                <a:lnTo>
                  <a:pt x="0" y="884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8745420" y="7768758"/>
            <a:ext cx="878048" cy="727682"/>
          </a:xfrm>
          <a:custGeom>
            <a:avLst/>
            <a:gdLst/>
            <a:ahLst/>
            <a:cxnLst/>
            <a:rect l="l" t="t" r="r" b="b"/>
            <a:pathLst>
              <a:path w="878048" h="727682">
                <a:moveTo>
                  <a:pt x="0" y="0"/>
                </a:moveTo>
                <a:lnTo>
                  <a:pt x="878048" y="0"/>
                </a:lnTo>
                <a:lnTo>
                  <a:pt x="878048" y="727682"/>
                </a:lnTo>
                <a:lnTo>
                  <a:pt x="0" y="7276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8852728" y="5610734"/>
            <a:ext cx="663434" cy="486794"/>
          </a:xfrm>
          <a:custGeom>
            <a:avLst/>
            <a:gdLst/>
            <a:ahLst/>
            <a:cxnLst/>
            <a:rect l="l" t="t" r="r" b="b"/>
            <a:pathLst>
              <a:path w="663434" h="486794">
                <a:moveTo>
                  <a:pt x="0" y="0"/>
                </a:moveTo>
                <a:lnTo>
                  <a:pt x="663433" y="0"/>
                </a:lnTo>
                <a:lnTo>
                  <a:pt x="663433" y="486794"/>
                </a:lnTo>
                <a:lnTo>
                  <a:pt x="0" y="4867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8745420" y="3143462"/>
            <a:ext cx="7568956" cy="1362837"/>
          </a:xfrm>
          <a:prstGeom prst="rect">
            <a:avLst/>
          </a:prstGeom>
        </p:spPr>
        <p:txBody>
          <a:bodyPr lIns="0" tIns="0" rIns="0" bIns="0" rtlCol="0" anchor="t">
            <a:spAutoFit/>
          </a:bodyPr>
          <a:lstStyle/>
          <a:p>
            <a:pPr algn="l">
              <a:lnSpc>
                <a:spcPts val="3624"/>
              </a:lnSpc>
            </a:pPr>
            <a:r>
              <a:rPr lang="en-US" sz="2400" dirty="0">
                <a:solidFill>
                  <a:srgbClr val="104170"/>
                </a:solidFill>
                <a:latin typeface="Glacial Indifference"/>
              </a:rPr>
              <a:t>We now have a monthly Special Interest Group for Insiders looking to expand their knowledge with a community of learners. </a:t>
            </a:r>
          </a:p>
        </p:txBody>
      </p:sp>
      <p:sp>
        <p:nvSpPr>
          <p:cNvPr id="12" name="TextBox 12"/>
          <p:cNvSpPr txBox="1"/>
          <p:nvPr/>
        </p:nvSpPr>
        <p:spPr>
          <a:xfrm>
            <a:off x="8745420" y="2039399"/>
            <a:ext cx="7568956" cy="713538"/>
          </a:xfrm>
          <a:prstGeom prst="rect">
            <a:avLst/>
          </a:prstGeom>
        </p:spPr>
        <p:txBody>
          <a:bodyPr lIns="0" tIns="0" rIns="0" bIns="0" rtlCol="0" anchor="t">
            <a:spAutoFit/>
          </a:bodyPr>
          <a:lstStyle/>
          <a:p>
            <a:pPr algn="l">
              <a:lnSpc>
                <a:spcPts val="5821"/>
              </a:lnSpc>
            </a:pPr>
            <a:r>
              <a:rPr lang="en-US" sz="4157">
                <a:solidFill>
                  <a:srgbClr val="104170"/>
                </a:solidFill>
                <a:latin typeface="Cerebri Bold"/>
              </a:rPr>
              <a:t>Even MORE to explore</a:t>
            </a:r>
          </a:p>
        </p:txBody>
      </p:sp>
      <p:sp>
        <p:nvSpPr>
          <p:cNvPr id="13" name="TextBox 13"/>
          <p:cNvSpPr txBox="1"/>
          <p:nvPr/>
        </p:nvSpPr>
        <p:spPr>
          <a:xfrm>
            <a:off x="9993480" y="5617911"/>
            <a:ext cx="7121437" cy="397032"/>
          </a:xfrm>
          <a:prstGeom prst="rect">
            <a:avLst/>
          </a:prstGeom>
        </p:spPr>
        <p:txBody>
          <a:bodyPr lIns="0" tIns="0" rIns="0" bIns="0" rtlCol="0" anchor="t">
            <a:spAutoFit/>
          </a:bodyPr>
          <a:lstStyle/>
          <a:p>
            <a:pPr algn="l">
              <a:lnSpc>
                <a:spcPts val="3359"/>
              </a:lnSpc>
            </a:pPr>
            <a:r>
              <a:rPr lang="en-US" sz="2400" dirty="0">
                <a:solidFill>
                  <a:srgbClr val="104170"/>
                </a:solidFill>
                <a:latin typeface="Glacial Indifference Bold"/>
              </a:rPr>
              <a:t>Expert led live, one - hour sessions</a:t>
            </a:r>
          </a:p>
        </p:txBody>
      </p:sp>
      <p:sp>
        <p:nvSpPr>
          <p:cNvPr id="14" name="TextBox 14"/>
          <p:cNvSpPr txBox="1"/>
          <p:nvPr/>
        </p:nvSpPr>
        <p:spPr>
          <a:xfrm>
            <a:off x="9993480" y="6696923"/>
            <a:ext cx="7121437" cy="415290"/>
          </a:xfrm>
          <a:prstGeom prst="rect">
            <a:avLst/>
          </a:prstGeom>
        </p:spPr>
        <p:txBody>
          <a:bodyPr lIns="0" tIns="0" rIns="0" bIns="0" rtlCol="0" anchor="t">
            <a:spAutoFit/>
          </a:bodyPr>
          <a:lstStyle/>
          <a:p>
            <a:pPr algn="l">
              <a:lnSpc>
                <a:spcPts val="3359"/>
              </a:lnSpc>
            </a:pPr>
            <a:r>
              <a:rPr lang="en-US" sz="2400">
                <a:solidFill>
                  <a:srgbClr val="104170"/>
                </a:solidFill>
                <a:latin typeface="Glacial Indifference Bold"/>
              </a:rPr>
              <a:t>Interactive with peers and SME</a:t>
            </a:r>
          </a:p>
        </p:txBody>
      </p:sp>
      <p:sp>
        <p:nvSpPr>
          <p:cNvPr id="15" name="TextBox 15"/>
          <p:cNvSpPr txBox="1"/>
          <p:nvPr/>
        </p:nvSpPr>
        <p:spPr>
          <a:xfrm>
            <a:off x="9993480" y="7896379"/>
            <a:ext cx="7121437" cy="415290"/>
          </a:xfrm>
          <a:prstGeom prst="rect">
            <a:avLst/>
          </a:prstGeom>
        </p:spPr>
        <p:txBody>
          <a:bodyPr lIns="0" tIns="0" rIns="0" bIns="0" rtlCol="0" anchor="t">
            <a:spAutoFit/>
          </a:bodyPr>
          <a:lstStyle/>
          <a:p>
            <a:pPr algn="l">
              <a:lnSpc>
                <a:spcPts val="3359"/>
              </a:lnSpc>
            </a:pPr>
            <a:r>
              <a:rPr lang="en-US" sz="2400">
                <a:solidFill>
                  <a:srgbClr val="104170"/>
                </a:solidFill>
                <a:latin typeface="Glacial Indifference Bold"/>
              </a:rPr>
              <a:t>Monthly to keep you connected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04170"/>
        </a:solidFill>
        <a:effectLst/>
      </p:bgPr>
    </p:bg>
    <p:spTree>
      <p:nvGrpSpPr>
        <p:cNvPr id="1" name=""/>
        <p:cNvGrpSpPr/>
        <p:nvPr/>
      </p:nvGrpSpPr>
      <p:grpSpPr>
        <a:xfrm>
          <a:off x="0" y="0"/>
          <a:ext cx="0" cy="0"/>
          <a:chOff x="0" y="0"/>
          <a:chExt cx="0" cy="0"/>
        </a:xfrm>
      </p:grpSpPr>
      <p:grpSp>
        <p:nvGrpSpPr>
          <p:cNvPr id="2" name="Group 2"/>
          <p:cNvGrpSpPr/>
          <p:nvPr/>
        </p:nvGrpSpPr>
        <p:grpSpPr>
          <a:xfrm>
            <a:off x="6540821" y="8770270"/>
            <a:ext cx="4487553" cy="995110"/>
            <a:chOff x="0" y="0"/>
            <a:chExt cx="1385462" cy="307225"/>
          </a:xfrm>
        </p:grpSpPr>
        <p:sp>
          <p:nvSpPr>
            <p:cNvPr id="3" name="Freeform 3"/>
            <p:cNvSpPr/>
            <p:nvPr/>
          </p:nvSpPr>
          <p:spPr>
            <a:xfrm>
              <a:off x="0" y="0"/>
              <a:ext cx="1385462" cy="307225"/>
            </a:xfrm>
            <a:custGeom>
              <a:avLst/>
              <a:gdLst/>
              <a:ahLst/>
              <a:cxnLst/>
              <a:rect l="l" t="t" r="r" b="b"/>
              <a:pathLst>
                <a:path w="1385462" h="307225">
                  <a:moveTo>
                    <a:pt x="0" y="0"/>
                  </a:moveTo>
                  <a:lnTo>
                    <a:pt x="1385462" y="0"/>
                  </a:lnTo>
                  <a:lnTo>
                    <a:pt x="1385462" y="307225"/>
                  </a:lnTo>
                  <a:lnTo>
                    <a:pt x="0" y="307225"/>
                  </a:lnTo>
                  <a:close/>
                </a:path>
              </a:pathLst>
            </a:custGeom>
            <a:solidFill>
              <a:srgbClr val="CC0000"/>
            </a:solidFill>
          </p:spPr>
          <p:txBody>
            <a:bodyPr/>
            <a:lstStyle/>
            <a:p>
              <a:endParaRPr lang="en-US"/>
            </a:p>
          </p:txBody>
        </p:sp>
        <p:sp>
          <p:nvSpPr>
            <p:cNvPr id="4" name="TextBox 4"/>
            <p:cNvSpPr txBox="1"/>
            <p:nvPr/>
          </p:nvSpPr>
          <p:spPr>
            <a:xfrm>
              <a:off x="0" y="-47625"/>
              <a:ext cx="1385462" cy="354850"/>
            </a:xfrm>
            <a:prstGeom prst="rect">
              <a:avLst/>
            </a:prstGeom>
          </p:spPr>
          <p:txBody>
            <a:bodyPr lIns="43336" tIns="43336" rIns="43336" bIns="43336" rtlCol="0" anchor="ctr"/>
            <a:lstStyle/>
            <a:p>
              <a:pPr algn="ctr">
                <a:lnSpc>
                  <a:spcPts val="3500"/>
                </a:lnSpc>
              </a:pPr>
              <a:endParaRPr/>
            </a:p>
          </p:txBody>
        </p:sp>
      </p:grpSp>
      <p:sp>
        <p:nvSpPr>
          <p:cNvPr id="5" name="TextBox 5"/>
          <p:cNvSpPr txBox="1"/>
          <p:nvPr/>
        </p:nvSpPr>
        <p:spPr>
          <a:xfrm>
            <a:off x="426261" y="8646445"/>
            <a:ext cx="12002728" cy="1085215"/>
          </a:xfrm>
          <a:prstGeom prst="rect">
            <a:avLst/>
          </a:prstGeom>
        </p:spPr>
        <p:txBody>
          <a:bodyPr lIns="0" tIns="0" rIns="0" bIns="0" rtlCol="0" anchor="t">
            <a:spAutoFit/>
          </a:bodyPr>
          <a:lstStyle/>
          <a:p>
            <a:pPr algn="l">
              <a:lnSpc>
                <a:spcPts val="8960"/>
              </a:lnSpc>
              <a:spcBef>
                <a:spcPct val="0"/>
              </a:spcBef>
            </a:pPr>
            <a:r>
              <a:rPr lang="en-US" sz="6400" dirty="0">
                <a:solidFill>
                  <a:srgbClr val="FFFFFF"/>
                </a:solidFill>
                <a:latin typeface="Cerebri Bold"/>
              </a:rPr>
              <a:t>Career success </a:t>
            </a:r>
            <a:r>
              <a:rPr lang="en-US" sz="6400" dirty="0">
                <a:solidFill>
                  <a:srgbClr val="FFFFFF"/>
                </a:solidFill>
                <a:latin typeface="Cerebri Bold"/>
                <a:hlinkClick r:id="rId3"/>
              </a:rPr>
              <a:t>starts here</a:t>
            </a:r>
            <a:endParaRPr lang="en-US" sz="6400" dirty="0">
              <a:solidFill>
                <a:srgbClr val="FFFFFF"/>
              </a:solidFill>
              <a:latin typeface="Cerebri Bold"/>
            </a:endParaRPr>
          </a:p>
        </p:txBody>
      </p:sp>
      <p:sp>
        <p:nvSpPr>
          <p:cNvPr id="6" name="Freeform 6"/>
          <p:cNvSpPr/>
          <p:nvPr/>
        </p:nvSpPr>
        <p:spPr>
          <a:xfrm>
            <a:off x="6177497" y="578038"/>
            <a:ext cx="11613364" cy="7490620"/>
          </a:xfrm>
          <a:custGeom>
            <a:avLst/>
            <a:gdLst/>
            <a:ahLst/>
            <a:cxnLst/>
            <a:rect l="l" t="t" r="r" b="b"/>
            <a:pathLst>
              <a:path w="11613364" h="7490620">
                <a:moveTo>
                  <a:pt x="0" y="0"/>
                </a:moveTo>
                <a:lnTo>
                  <a:pt x="11613364" y="0"/>
                </a:lnTo>
                <a:lnTo>
                  <a:pt x="11613364" y="7490620"/>
                </a:lnTo>
                <a:lnTo>
                  <a:pt x="0" y="7490620"/>
                </a:lnTo>
                <a:lnTo>
                  <a:pt x="0" y="0"/>
                </a:lnTo>
                <a:close/>
              </a:path>
            </a:pathLst>
          </a:custGeom>
          <a:blipFill>
            <a:blip r:embed="rId4"/>
            <a:stretch>
              <a:fillRect/>
            </a:stretch>
          </a:blipFill>
        </p:spPr>
        <p:txBody>
          <a:bodyPr/>
          <a:lstStyle/>
          <a:p>
            <a:endParaRPr lang="en-US"/>
          </a:p>
        </p:txBody>
      </p:sp>
      <p:grpSp>
        <p:nvGrpSpPr>
          <p:cNvPr id="7" name="Group 7"/>
          <p:cNvGrpSpPr/>
          <p:nvPr/>
        </p:nvGrpSpPr>
        <p:grpSpPr>
          <a:xfrm>
            <a:off x="743172" y="3376089"/>
            <a:ext cx="5434325" cy="528629"/>
            <a:chOff x="0" y="0"/>
            <a:chExt cx="7245767" cy="704839"/>
          </a:xfrm>
        </p:grpSpPr>
        <p:sp>
          <p:nvSpPr>
            <p:cNvPr id="8" name="Freeform 8"/>
            <p:cNvSpPr/>
            <p:nvPr/>
          </p:nvSpPr>
          <p:spPr>
            <a:xfrm rot="5400000">
              <a:off x="6283817" y="-257111"/>
              <a:ext cx="704839" cy="1219060"/>
            </a:xfrm>
            <a:custGeom>
              <a:avLst/>
              <a:gdLst/>
              <a:ahLst/>
              <a:cxnLst/>
              <a:rect l="l" t="t" r="r" b="b"/>
              <a:pathLst>
                <a:path w="704839" h="1219060">
                  <a:moveTo>
                    <a:pt x="0" y="0"/>
                  </a:moveTo>
                  <a:lnTo>
                    <a:pt x="704839" y="0"/>
                  </a:lnTo>
                  <a:lnTo>
                    <a:pt x="704839" y="1219061"/>
                  </a:lnTo>
                  <a:lnTo>
                    <a:pt x="0" y="1219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0" y="12483"/>
              <a:ext cx="6979350" cy="622723"/>
            </a:xfrm>
            <a:prstGeom prst="rect">
              <a:avLst/>
            </a:prstGeom>
          </p:spPr>
          <p:txBody>
            <a:bodyPr lIns="0" tIns="0" rIns="0" bIns="0" rtlCol="0" anchor="t">
              <a:spAutoFit/>
            </a:bodyPr>
            <a:lstStyle/>
            <a:p>
              <a:pPr algn="l">
                <a:lnSpc>
                  <a:spcPts val="3919"/>
                </a:lnSpc>
                <a:spcBef>
                  <a:spcPct val="0"/>
                </a:spcBef>
              </a:pPr>
              <a:r>
                <a:rPr lang="en-US" sz="2799">
                  <a:solidFill>
                    <a:srgbClr val="FEFEFE"/>
                  </a:solidFill>
                  <a:latin typeface="Cerebri Bold"/>
                </a:rPr>
                <a:t>Insider exclusive content</a:t>
              </a:r>
            </a:p>
          </p:txBody>
        </p:sp>
      </p:grpSp>
      <p:sp>
        <p:nvSpPr>
          <p:cNvPr id="10" name="TextBox 10"/>
          <p:cNvSpPr txBox="1"/>
          <p:nvPr/>
        </p:nvSpPr>
        <p:spPr>
          <a:xfrm>
            <a:off x="743172" y="4488180"/>
            <a:ext cx="5434325" cy="1253490"/>
          </a:xfrm>
          <a:prstGeom prst="rect">
            <a:avLst/>
          </a:prstGeom>
        </p:spPr>
        <p:txBody>
          <a:bodyPr lIns="0" tIns="0" rIns="0" bIns="0" rtlCol="0" anchor="t">
            <a:spAutoFit/>
          </a:bodyPr>
          <a:lstStyle/>
          <a:p>
            <a:pPr algn="l">
              <a:lnSpc>
                <a:spcPts val="3359"/>
              </a:lnSpc>
              <a:spcBef>
                <a:spcPct val="0"/>
              </a:spcBef>
            </a:pPr>
            <a:r>
              <a:rPr lang="en-US" sz="2400">
                <a:solidFill>
                  <a:srgbClr val="FEFEFE"/>
                </a:solidFill>
                <a:latin typeface="Glacial Indifference"/>
              </a:rPr>
              <a:t>Gain unlimited access to self-paced and easy-to-use educational materials throughout the life of your subscription.</a:t>
            </a:r>
          </a:p>
        </p:txBody>
      </p:sp>
      <p:grpSp>
        <p:nvGrpSpPr>
          <p:cNvPr id="11" name="Group 11"/>
          <p:cNvGrpSpPr/>
          <p:nvPr/>
        </p:nvGrpSpPr>
        <p:grpSpPr>
          <a:xfrm>
            <a:off x="-227339" y="269387"/>
            <a:ext cx="4241780" cy="1518627"/>
            <a:chOff x="0" y="0"/>
            <a:chExt cx="5655706" cy="2024835"/>
          </a:xfrm>
        </p:grpSpPr>
        <p:sp>
          <p:nvSpPr>
            <p:cNvPr id="12" name="Freeform 12"/>
            <p:cNvSpPr/>
            <p:nvPr/>
          </p:nvSpPr>
          <p:spPr>
            <a:xfrm>
              <a:off x="861008" y="0"/>
              <a:ext cx="4060601" cy="1375133"/>
            </a:xfrm>
            <a:custGeom>
              <a:avLst/>
              <a:gdLst/>
              <a:ahLst/>
              <a:cxnLst/>
              <a:rect l="l" t="t" r="r" b="b"/>
              <a:pathLst>
                <a:path w="4060601" h="1375133">
                  <a:moveTo>
                    <a:pt x="0" y="0"/>
                  </a:moveTo>
                  <a:lnTo>
                    <a:pt x="4060601" y="0"/>
                  </a:lnTo>
                  <a:lnTo>
                    <a:pt x="4060601" y="1375133"/>
                  </a:lnTo>
                  <a:lnTo>
                    <a:pt x="0" y="1375133"/>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0" y="1649553"/>
              <a:ext cx="5655706" cy="375283"/>
            </a:xfrm>
            <a:prstGeom prst="rect">
              <a:avLst/>
            </a:prstGeom>
          </p:spPr>
          <p:txBody>
            <a:bodyPr lIns="0" tIns="0" rIns="0" bIns="0" rtlCol="0" anchor="t">
              <a:spAutoFit/>
            </a:bodyPr>
            <a:lstStyle/>
            <a:p>
              <a:pPr algn="ctr">
                <a:lnSpc>
                  <a:spcPts val="2333"/>
                </a:lnSpc>
              </a:pPr>
              <a:r>
                <a:rPr lang="en-US" sz="1666">
                  <a:solidFill>
                    <a:srgbClr val="FFFFFF"/>
                  </a:solidFill>
                  <a:latin typeface="Cerebri Bold"/>
                </a:rPr>
                <a:t>TRAINING.DATAVERSITY.NET</a:t>
              </a:r>
            </a:p>
          </p:txBody>
        </p:sp>
      </p:grpSp>
      <p:pic>
        <p:nvPicPr>
          <p:cNvPr id="17" name="Picture 16">
            <a:extLst>
              <a:ext uri="{FF2B5EF4-FFF2-40B4-BE49-F238E27FC236}">
                <a16:creationId xmlns:a16="http://schemas.microsoft.com/office/drawing/2014/main" id="{F4745ADA-0308-CA8C-AE3E-61C8AACDDAC2}"/>
              </a:ext>
            </a:extLst>
          </p:cNvPr>
          <p:cNvPicPr>
            <a:picLocks noChangeAspect="1"/>
          </p:cNvPicPr>
          <p:nvPr/>
        </p:nvPicPr>
        <p:blipFill rotWithShape="1">
          <a:blip r:embed="rId8"/>
          <a:srcRect t="7037" r="2283"/>
          <a:stretch/>
        </p:blipFill>
        <p:spPr>
          <a:xfrm>
            <a:off x="7679000" y="1087180"/>
            <a:ext cx="8273577" cy="501777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4170"/>
        </a:solidFill>
        <a:effectLst/>
      </p:bgPr>
    </p:bg>
    <p:spTree>
      <p:nvGrpSpPr>
        <p:cNvPr id="1" name=""/>
        <p:cNvGrpSpPr/>
        <p:nvPr/>
      </p:nvGrpSpPr>
      <p:grpSpPr>
        <a:xfrm>
          <a:off x="0" y="0"/>
          <a:ext cx="0" cy="0"/>
          <a:chOff x="0" y="0"/>
          <a:chExt cx="0" cy="0"/>
        </a:xfrm>
      </p:grpSpPr>
      <p:grpSp>
        <p:nvGrpSpPr>
          <p:cNvPr id="2" name="Group 2"/>
          <p:cNvGrpSpPr/>
          <p:nvPr/>
        </p:nvGrpSpPr>
        <p:grpSpPr>
          <a:xfrm>
            <a:off x="9144000" y="490384"/>
            <a:ext cx="8674592" cy="8643460"/>
            <a:chOff x="0" y="0"/>
            <a:chExt cx="11566122" cy="11524613"/>
          </a:xfrm>
        </p:grpSpPr>
        <p:grpSp>
          <p:nvGrpSpPr>
            <p:cNvPr id="3" name="Group 3"/>
            <p:cNvGrpSpPr/>
            <p:nvPr/>
          </p:nvGrpSpPr>
          <p:grpSpPr>
            <a:xfrm>
              <a:off x="0" y="4530186"/>
              <a:ext cx="11307996" cy="6994427"/>
              <a:chOff x="0" y="0"/>
              <a:chExt cx="1135657" cy="702447"/>
            </a:xfrm>
          </p:grpSpPr>
          <p:sp>
            <p:nvSpPr>
              <p:cNvPr id="4" name="Freeform 4"/>
              <p:cNvSpPr/>
              <p:nvPr/>
            </p:nvSpPr>
            <p:spPr>
              <a:xfrm>
                <a:off x="0" y="0"/>
                <a:ext cx="1135657" cy="702447"/>
              </a:xfrm>
              <a:custGeom>
                <a:avLst/>
                <a:gdLst/>
                <a:ahLst/>
                <a:cxnLst/>
                <a:rect l="l" t="t" r="r" b="b"/>
                <a:pathLst>
                  <a:path w="1135657" h="702447">
                    <a:moveTo>
                      <a:pt x="567829" y="0"/>
                    </a:moveTo>
                    <a:cubicBezTo>
                      <a:pt x="254226" y="0"/>
                      <a:pt x="0" y="157248"/>
                      <a:pt x="0" y="351224"/>
                    </a:cubicBezTo>
                    <a:cubicBezTo>
                      <a:pt x="0" y="545199"/>
                      <a:pt x="254226" y="702447"/>
                      <a:pt x="567829" y="702447"/>
                    </a:cubicBezTo>
                    <a:cubicBezTo>
                      <a:pt x="881432" y="702447"/>
                      <a:pt x="1135657" y="545199"/>
                      <a:pt x="1135657" y="351224"/>
                    </a:cubicBezTo>
                    <a:cubicBezTo>
                      <a:pt x="1135657" y="157248"/>
                      <a:pt x="881432" y="0"/>
                      <a:pt x="567829" y="0"/>
                    </a:cubicBezTo>
                    <a:close/>
                  </a:path>
                </a:pathLst>
              </a:custGeom>
              <a:solidFill>
                <a:srgbClr val="CC0000"/>
              </a:solidFill>
            </p:spPr>
            <p:txBody>
              <a:bodyPr/>
              <a:lstStyle/>
              <a:p>
                <a:endParaRPr lang="en-US"/>
              </a:p>
            </p:txBody>
          </p:sp>
          <p:sp>
            <p:nvSpPr>
              <p:cNvPr id="5" name="TextBox 5"/>
              <p:cNvSpPr txBox="1"/>
              <p:nvPr/>
            </p:nvSpPr>
            <p:spPr>
              <a:xfrm>
                <a:off x="106468" y="18229"/>
                <a:ext cx="922722" cy="618364"/>
              </a:xfrm>
              <a:prstGeom prst="rect">
                <a:avLst/>
              </a:prstGeom>
            </p:spPr>
            <p:txBody>
              <a:bodyPr lIns="50800" tIns="50800" rIns="50800" bIns="50800" rtlCol="0" anchor="ctr"/>
              <a:lstStyle/>
              <a:p>
                <a:pPr algn="ctr">
                  <a:lnSpc>
                    <a:spcPts val="3500"/>
                  </a:lnSpc>
                </a:pPr>
                <a:endParaRPr/>
              </a:p>
            </p:txBody>
          </p:sp>
        </p:grpSp>
        <p:sp>
          <p:nvSpPr>
            <p:cNvPr id="6" name="Freeform 6"/>
            <p:cNvSpPr/>
            <p:nvPr/>
          </p:nvSpPr>
          <p:spPr>
            <a:xfrm>
              <a:off x="258127" y="0"/>
              <a:ext cx="11307996" cy="11064967"/>
            </a:xfrm>
            <a:custGeom>
              <a:avLst/>
              <a:gdLst/>
              <a:ahLst/>
              <a:cxnLst/>
              <a:rect l="l" t="t" r="r" b="b"/>
              <a:pathLst>
                <a:path w="11307996" h="11064967">
                  <a:moveTo>
                    <a:pt x="0" y="0"/>
                  </a:moveTo>
                  <a:lnTo>
                    <a:pt x="11307995" y="0"/>
                  </a:lnTo>
                  <a:lnTo>
                    <a:pt x="11307995" y="11064967"/>
                  </a:lnTo>
                  <a:lnTo>
                    <a:pt x="0" y="11064967"/>
                  </a:lnTo>
                  <a:lnTo>
                    <a:pt x="0" y="0"/>
                  </a:lnTo>
                  <a:close/>
                </a:path>
              </a:pathLst>
            </a:custGeom>
            <a:blipFill>
              <a:blip r:embed="rId3"/>
              <a:stretch>
                <a:fillRect/>
              </a:stretch>
            </a:blipFill>
          </p:spPr>
          <p:txBody>
            <a:bodyPr/>
            <a:lstStyle/>
            <a:p>
              <a:endParaRPr lang="en-US"/>
            </a:p>
          </p:txBody>
        </p:sp>
      </p:grpSp>
      <p:sp>
        <p:nvSpPr>
          <p:cNvPr id="7" name="Freeform 7"/>
          <p:cNvSpPr/>
          <p:nvPr/>
        </p:nvSpPr>
        <p:spPr>
          <a:xfrm>
            <a:off x="744044" y="3637873"/>
            <a:ext cx="687837" cy="687837"/>
          </a:xfrm>
          <a:custGeom>
            <a:avLst/>
            <a:gdLst/>
            <a:ahLst/>
            <a:cxnLst/>
            <a:rect l="l" t="t" r="r" b="b"/>
            <a:pathLst>
              <a:path w="687837" h="687837">
                <a:moveTo>
                  <a:pt x="0" y="0"/>
                </a:moveTo>
                <a:lnTo>
                  <a:pt x="687838" y="0"/>
                </a:lnTo>
                <a:lnTo>
                  <a:pt x="687838" y="687838"/>
                </a:lnTo>
                <a:lnTo>
                  <a:pt x="0" y="687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669238" y="5382986"/>
            <a:ext cx="718924" cy="718924"/>
          </a:xfrm>
          <a:custGeom>
            <a:avLst/>
            <a:gdLst/>
            <a:ahLst/>
            <a:cxnLst/>
            <a:rect l="l" t="t" r="r" b="b"/>
            <a:pathLst>
              <a:path w="718924" h="718924">
                <a:moveTo>
                  <a:pt x="0" y="0"/>
                </a:moveTo>
                <a:lnTo>
                  <a:pt x="718924" y="0"/>
                </a:lnTo>
                <a:lnTo>
                  <a:pt x="718924" y="718924"/>
                </a:lnTo>
                <a:lnTo>
                  <a:pt x="0" y="7189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712958" y="6775292"/>
            <a:ext cx="718924" cy="718924"/>
          </a:xfrm>
          <a:custGeom>
            <a:avLst/>
            <a:gdLst/>
            <a:ahLst/>
            <a:cxnLst/>
            <a:rect l="l" t="t" r="r" b="b"/>
            <a:pathLst>
              <a:path w="718924" h="718924">
                <a:moveTo>
                  <a:pt x="0" y="0"/>
                </a:moveTo>
                <a:lnTo>
                  <a:pt x="718924" y="0"/>
                </a:lnTo>
                <a:lnTo>
                  <a:pt x="718924" y="718924"/>
                </a:lnTo>
                <a:lnTo>
                  <a:pt x="0" y="7189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712958" y="923925"/>
            <a:ext cx="13529022" cy="953132"/>
          </a:xfrm>
          <a:prstGeom prst="rect">
            <a:avLst/>
          </a:prstGeom>
        </p:spPr>
        <p:txBody>
          <a:bodyPr lIns="0" tIns="0" rIns="0" bIns="0" rtlCol="0" anchor="t">
            <a:spAutoFit/>
          </a:bodyPr>
          <a:lstStyle/>
          <a:p>
            <a:pPr algn="l">
              <a:lnSpc>
                <a:spcPts val="7840"/>
              </a:lnSpc>
            </a:pPr>
            <a:r>
              <a:rPr lang="en-US" sz="5600">
                <a:solidFill>
                  <a:srgbClr val="FFFFFF"/>
                </a:solidFill>
                <a:latin typeface="Cerebri Bold"/>
              </a:rPr>
              <a:t>We’re here to help you meet your goals</a:t>
            </a:r>
          </a:p>
        </p:txBody>
      </p:sp>
      <p:sp>
        <p:nvSpPr>
          <p:cNvPr id="11" name="TextBox 11"/>
          <p:cNvSpPr txBox="1"/>
          <p:nvPr/>
        </p:nvSpPr>
        <p:spPr>
          <a:xfrm>
            <a:off x="1597279" y="3390223"/>
            <a:ext cx="6124633" cy="4563237"/>
          </a:xfrm>
          <a:prstGeom prst="rect">
            <a:avLst/>
          </a:prstGeom>
        </p:spPr>
        <p:txBody>
          <a:bodyPr lIns="0" tIns="0" rIns="0" bIns="0" rtlCol="0" anchor="t">
            <a:spAutoFit/>
          </a:bodyPr>
          <a:lstStyle/>
          <a:p>
            <a:pPr algn="l">
              <a:lnSpc>
                <a:spcPts val="3624"/>
              </a:lnSpc>
            </a:pPr>
            <a:r>
              <a:rPr lang="en-US" sz="2400">
                <a:solidFill>
                  <a:srgbClr val="FFFFFF"/>
                </a:solidFill>
                <a:latin typeface="Glacial Indifference"/>
              </a:rPr>
              <a:t>A learning path is a collection of learning plans and courses designed and tailored to your learning goals. </a:t>
            </a:r>
          </a:p>
          <a:p>
            <a:pPr algn="l">
              <a:lnSpc>
                <a:spcPts val="3624"/>
              </a:lnSpc>
            </a:pPr>
            <a:endParaRPr lang="en-US" sz="2400">
              <a:solidFill>
                <a:srgbClr val="FFFFFF"/>
              </a:solidFill>
              <a:latin typeface="Glacial Indifference"/>
            </a:endParaRPr>
          </a:p>
          <a:p>
            <a:pPr algn="l">
              <a:lnSpc>
                <a:spcPts val="3624"/>
              </a:lnSpc>
            </a:pPr>
            <a:r>
              <a:rPr lang="en-US" sz="2400">
                <a:solidFill>
                  <a:srgbClr val="FFFFFF"/>
                </a:solidFill>
                <a:latin typeface="Glacial Indifference"/>
              </a:rPr>
              <a:t>We can set required and suggested learning plans to follow to keep you on track.  </a:t>
            </a:r>
          </a:p>
          <a:p>
            <a:pPr algn="l">
              <a:lnSpc>
                <a:spcPts val="3624"/>
              </a:lnSpc>
            </a:pPr>
            <a:endParaRPr lang="en-US" sz="2400">
              <a:solidFill>
                <a:srgbClr val="FFFFFF"/>
              </a:solidFill>
              <a:latin typeface="Glacial Indifference"/>
            </a:endParaRPr>
          </a:p>
          <a:p>
            <a:pPr algn="l">
              <a:lnSpc>
                <a:spcPts val="3624"/>
              </a:lnSpc>
            </a:pPr>
            <a:r>
              <a:rPr lang="en-US" sz="2400">
                <a:solidFill>
                  <a:srgbClr val="FFFFFF"/>
                </a:solidFill>
                <a:latin typeface="Glacial Indifference"/>
              </a:rPr>
              <a:t>From beginner to advanced to practical use and business use we can help pick what’s right for you.</a:t>
            </a:r>
          </a:p>
        </p:txBody>
      </p:sp>
      <p:grpSp>
        <p:nvGrpSpPr>
          <p:cNvPr id="12" name="Group 12"/>
          <p:cNvGrpSpPr/>
          <p:nvPr/>
        </p:nvGrpSpPr>
        <p:grpSpPr>
          <a:xfrm>
            <a:off x="14348961" y="9081487"/>
            <a:ext cx="4570616" cy="1205513"/>
            <a:chOff x="0" y="0"/>
            <a:chExt cx="6094154" cy="1607351"/>
          </a:xfrm>
        </p:grpSpPr>
        <p:sp>
          <p:nvSpPr>
            <p:cNvPr id="13" name="Freeform 13"/>
            <p:cNvSpPr/>
            <p:nvPr/>
          </p:nvSpPr>
          <p:spPr>
            <a:xfrm>
              <a:off x="1306132" y="0"/>
              <a:ext cx="3481890" cy="1179151"/>
            </a:xfrm>
            <a:custGeom>
              <a:avLst/>
              <a:gdLst/>
              <a:ahLst/>
              <a:cxnLst/>
              <a:rect l="l" t="t" r="r" b="b"/>
              <a:pathLst>
                <a:path w="3481890" h="1179151">
                  <a:moveTo>
                    <a:pt x="0" y="0"/>
                  </a:moveTo>
                  <a:lnTo>
                    <a:pt x="3481890" y="0"/>
                  </a:lnTo>
                  <a:lnTo>
                    <a:pt x="3481890" y="1179151"/>
                  </a:lnTo>
                  <a:lnTo>
                    <a:pt x="0" y="1179151"/>
                  </a:lnTo>
                  <a:lnTo>
                    <a:pt x="0" y="0"/>
                  </a:lnTo>
                  <a:close/>
                </a:path>
              </a:pathLst>
            </a:custGeom>
            <a:blipFill>
              <a:blip r:embed="rId10"/>
              <a:stretch>
                <a:fillRect/>
              </a:stretch>
            </a:blipFill>
          </p:spPr>
          <p:txBody>
            <a:bodyPr/>
            <a:lstStyle/>
            <a:p>
              <a:endParaRPr lang="en-US"/>
            </a:p>
          </p:txBody>
        </p:sp>
        <p:sp>
          <p:nvSpPr>
            <p:cNvPr id="14" name="TextBox 14"/>
            <p:cNvSpPr txBox="1"/>
            <p:nvPr/>
          </p:nvSpPr>
          <p:spPr>
            <a:xfrm>
              <a:off x="0" y="1305514"/>
              <a:ext cx="6094154" cy="301837"/>
            </a:xfrm>
            <a:prstGeom prst="rect">
              <a:avLst/>
            </a:prstGeom>
          </p:spPr>
          <p:txBody>
            <a:bodyPr lIns="0" tIns="0" rIns="0" bIns="0" rtlCol="0" anchor="t">
              <a:spAutoFit/>
            </a:bodyPr>
            <a:lstStyle/>
            <a:p>
              <a:pPr algn="ctr">
                <a:lnSpc>
                  <a:spcPts val="1960"/>
                </a:lnSpc>
              </a:pPr>
              <a:r>
                <a:rPr lang="en-US" sz="1400">
                  <a:solidFill>
                    <a:srgbClr val="FFFFFF"/>
                  </a:solidFill>
                  <a:latin typeface="Cerebri Bold"/>
                </a:rPr>
                <a:t>TRAINING.DATAVERSITY.NET</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US"/>
          </a:p>
        </p:txBody>
      </p:sp>
      <p:sp>
        <p:nvSpPr>
          <p:cNvPr id="3" name="Freeform 3"/>
          <p:cNvSpPr/>
          <p:nvPr/>
        </p:nvSpPr>
        <p:spPr>
          <a:xfrm>
            <a:off x="11793726" y="4229885"/>
            <a:ext cx="5511588" cy="5748723"/>
          </a:xfrm>
          <a:custGeom>
            <a:avLst/>
            <a:gdLst/>
            <a:ahLst/>
            <a:cxnLst/>
            <a:rect l="l" t="t" r="r" b="b"/>
            <a:pathLst>
              <a:path w="5511588" h="5748723">
                <a:moveTo>
                  <a:pt x="0" y="0"/>
                </a:moveTo>
                <a:lnTo>
                  <a:pt x="5511588" y="0"/>
                </a:lnTo>
                <a:lnTo>
                  <a:pt x="5511588" y="5748723"/>
                </a:lnTo>
                <a:lnTo>
                  <a:pt x="0" y="5748723"/>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13108176" y="846518"/>
            <a:ext cx="3888868" cy="3047458"/>
            <a:chOff x="0" y="0"/>
            <a:chExt cx="5185157" cy="4063278"/>
          </a:xfrm>
        </p:grpSpPr>
        <p:sp>
          <p:nvSpPr>
            <p:cNvPr id="5" name="Freeform 5"/>
            <p:cNvSpPr/>
            <p:nvPr/>
          </p:nvSpPr>
          <p:spPr>
            <a:xfrm rot="-10800000">
              <a:off x="0" y="0"/>
              <a:ext cx="5185157" cy="4063278"/>
            </a:xfrm>
            <a:custGeom>
              <a:avLst/>
              <a:gdLst/>
              <a:ahLst/>
              <a:cxnLst/>
              <a:rect l="l" t="t" r="r" b="b"/>
              <a:pathLst>
                <a:path w="5185157" h="4063278">
                  <a:moveTo>
                    <a:pt x="0" y="0"/>
                  </a:moveTo>
                  <a:lnTo>
                    <a:pt x="5185157" y="0"/>
                  </a:lnTo>
                  <a:lnTo>
                    <a:pt x="5185157" y="4063278"/>
                  </a:lnTo>
                  <a:lnTo>
                    <a:pt x="0" y="40632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2394984" y="3011789"/>
              <a:ext cx="395190" cy="754540"/>
            </a:xfrm>
            <a:custGeom>
              <a:avLst/>
              <a:gdLst/>
              <a:ahLst/>
              <a:cxnLst/>
              <a:rect l="l" t="t" r="r" b="b"/>
              <a:pathLst>
                <a:path w="395190" h="754540">
                  <a:moveTo>
                    <a:pt x="0" y="0"/>
                  </a:moveTo>
                  <a:lnTo>
                    <a:pt x="395190" y="0"/>
                  </a:lnTo>
                  <a:lnTo>
                    <a:pt x="395190" y="754540"/>
                  </a:lnTo>
                  <a:lnTo>
                    <a:pt x="0" y="7545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96120" y="257624"/>
              <a:ext cx="1017353" cy="1019903"/>
            </a:xfrm>
            <a:custGeom>
              <a:avLst/>
              <a:gdLst/>
              <a:ahLst/>
              <a:cxnLst/>
              <a:rect l="l" t="t" r="r" b="b"/>
              <a:pathLst>
                <a:path w="1017353" h="1019903">
                  <a:moveTo>
                    <a:pt x="0" y="0"/>
                  </a:moveTo>
                  <a:lnTo>
                    <a:pt x="1017353" y="0"/>
                  </a:lnTo>
                  <a:lnTo>
                    <a:pt x="1017353" y="1019902"/>
                  </a:lnTo>
                  <a:lnTo>
                    <a:pt x="0" y="10199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2062216" y="237213"/>
              <a:ext cx="1060725" cy="1060725"/>
            </a:xfrm>
            <a:custGeom>
              <a:avLst/>
              <a:gdLst/>
              <a:ahLst/>
              <a:cxnLst/>
              <a:rect l="l" t="t" r="r" b="b"/>
              <a:pathLst>
                <a:path w="1060725" h="1060725">
                  <a:moveTo>
                    <a:pt x="0" y="0"/>
                  </a:moveTo>
                  <a:lnTo>
                    <a:pt x="1060725" y="0"/>
                  </a:lnTo>
                  <a:lnTo>
                    <a:pt x="1060725" y="1060724"/>
                  </a:lnTo>
                  <a:lnTo>
                    <a:pt x="0" y="10607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3971342" y="237213"/>
              <a:ext cx="923992" cy="1012594"/>
            </a:xfrm>
            <a:custGeom>
              <a:avLst/>
              <a:gdLst/>
              <a:ahLst/>
              <a:cxnLst/>
              <a:rect l="l" t="t" r="r" b="b"/>
              <a:pathLst>
                <a:path w="923992" h="1012594">
                  <a:moveTo>
                    <a:pt x="0" y="0"/>
                  </a:moveTo>
                  <a:lnTo>
                    <a:pt x="923992" y="0"/>
                  </a:lnTo>
                  <a:lnTo>
                    <a:pt x="923992" y="1012594"/>
                  </a:lnTo>
                  <a:lnTo>
                    <a:pt x="0" y="10125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10" name="Group 10"/>
          <p:cNvGrpSpPr/>
          <p:nvPr/>
        </p:nvGrpSpPr>
        <p:grpSpPr>
          <a:xfrm>
            <a:off x="-673794" y="223973"/>
            <a:ext cx="5293261" cy="1245090"/>
            <a:chOff x="0" y="0"/>
            <a:chExt cx="7057682" cy="1660120"/>
          </a:xfrm>
        </p:grpSpPr>
        <p:sp>
          <p:nvSpPr>
            <p:cNvPr id="11" name="Freeform 11"/>
            <p:cNvSpPr/>
            <p:nvPr/>
          </p:nvSpPr>
          <p:spPr>
            <a:xfrm>
              <a:off x="1659387" y="0"/>
              <a:ext cx="3738907" cy="1346006"/>
            </a:xfrm>
            <a:custGeom>
              <a:avLst/>
              <a:gdLst/>
              <a:ahLst/>
              <a:cxnLst/>
              <a:rect l="l" t="t" r="r" b="b"/>
              <a:pathLst>
                <a:path w="3738907" h="1346006">
                  <a:moveTo>
                    <a:pt x="0" y="0"/>
                  </a:moveTo>
                  <a:lnTo>
                    <a:pt x="3738907" y="0"/>
                  </a:lnTo>
                  <a:lnTo>
                    <a:pt x="3738907" y="1346006"/>
                  </a:lnTo>
                  <a:lnTo>
                    <a:pt x="0" y="1346006"/>
                  </a:lnTo>
                  <a:lnTo>
                    <a:pt x="0" y="0"/>
                  </a:lnTo>
                  <a:close/>
                </a:path>
              </a:pathLst>
            </a:custGeom>
            <a:blipFill>
              <a:blip r:embed="rId15"/>
              <a:stretch>
                <a:fillRect/>
              </a:stretch>
            </a:blipFill>
          </p:spPr>
          <p:txBody>
            <a:bodyPr/>
            <a:lstStyle/>
            <a:p>
              <a:endParaRPr lang="en-US"/>
            </a:p>
          </p:txBody>
        </p:sp>
        <p:sp>
          <p:nvSpPr>
            <p:cNvPr id="12" name="TextBox 12"/>
            <p:cNvSpPr txBox="1"/>
            <p:nvPr/>
          </p:nvSpPr>
          <p:spPr>
            <a:xfrm>
              <a:off x="0" y="1307906"/>
              <a:ext cx="7057682" cy="352213"/>
            </a:xfrm>
            <a:prstGeom prst="rect">
              <a:avLst/>
            </a:prstGeom>
          </p:spPr>
          <p:txBody>
            <a:bodyPr lIns="0" tIns="0" rIns="0" bIns="0" rtlCol="0" anchor="t">
              <a:spAutoFit/>
            </a:bodyPr>
            <a:lstStyle/>
            <a:p>
              <a:pPr algn="ctr">
                <a:lnSpc>
                  <a:spcPts val="2239"/>
                </a:lnSpc>
              </a:pPr>
              <a:r>
                <a:rPr lang="en-US" sz="1599">
                  <a:solidFill>
                    <a:srgbClr val="104170"/>
                  </a:solidFill>
                  <a:latin typeface="Cerebri Bold"/>
                </a:rPr>
                <a:t>TRAINING.DATAVERSITY.NET</a:t>
              </a:r>
            </a:p>
          </p:txBody>
        </p:sp>
      </p:grpSp>
      <p:sp>
        <p:nvSpPr>
          <p:cNvPr id="13" name="Freeform 13"/>
          <p:cNvSpPr/>
          <p:nvPr/>
        </p:nvSpPr>
        <p:spPr>
          <a:xfrm>
            <a:off x="939998" y="3312444"/>
            <a:ext cx="4241015" cy="5859779"/>
          </a:xfrm>
          <a:custGeom>
            <a:avLst/>
            <a:gdLst/>
            <a:ahLst/>
            <a:cxnLst/>
            <a:rect l="l" t="t" r="r" b="b"/>
            <a:pathLst>
              <a:path w="4241015" h="5859779">
                <a:moveTo>
                  <a:pt x="0" y="0"/>
                </a:moveTo>
                <a:lnTo>
                  <a:pt x="4241015" y="0"/>
                </a:lnTo>
                <a:lnTo>
                  <a:pt x="4241015" y="5859779"/>
                </a:lnTo>
                <a:lnTo>
                  <a:pt x="0" y="5859779"/>
                </a:lnTo>
                <a:lnTo>
                  <a:pt x="0" y="0"/>
                </a:lnTo>
                <a:close/>
              </a:path>
            </a:pathLst>
          </a:custGeom>
          <a:blipFill>
            <a:blip r:embed="rId16"/>
            <a:stretch>
              <a:fillRect/>
            </a:stretch>
          </a:blipFill>
        </p:spPr>
        <p:txBody>
          <a:bodyPr/>
          <a:lstStyle/>
          <a:p>
            <a:endParaRPr lang="en-US"/>
          </a:p>
        </p:txBody>
      </p:sp>
      <p:sp>
        <p:nvSpPr>
          <p:cNvPr id="14" name="Freeform 14"/>
          <p:cNvSpPr/>
          <p:nvPr/>
        </p:nvSpPr>
        <p:spPr>
          <a:xfrm>
            <a:off x="4147767" y="5510111"/>
            <a:ext cx="2348329" cy="3662112"/>
          </a:xfrm>
          <a:custGeom>
            <a:avLst/>
            <a:gdLst/>
            <a:ahLst/>
            <a:cxnLst/>
            <a:rect l="l" t="t" r="r" b="b"/>
            <a:pathLst>
              <a:path w="2348329" h="3662112">
                <a:moveTo>
                  <a:pt x="0" y="0"/>
                </a:moveTo>
                <a:lnTo>
                  <a:pt x="2348329" y="0"/>
                </a:lnTo>
                <a:lnTo>
                  <a:pt x="2348329" y="3662112"/>
                </a:lnTo>
                <a:lnTo>
                  <a:pt x="0" y="3662112"/>
                </a:lnTo>
                <a:lnTo>
                  <a:pt x="0" y="0"/>
                </a:lnTo>
                <a:close/>
              </a:path>
            </a:pathLst>
          </a:custGeom>
          <a:blipFill>
            <a:blip r:embed="rId17"/>
            <a:stretch>
              <a:fillRect/>
            </a:stretch>
          </a:blipFill>
        </p:spPr>
        <p:txBody>
          <a:bodyPr/>
          <a:lstStyle/>
          <a:p>
            <a:endParaRPr lang="en-US"/>
          </a:p>
        </p:txBody>
      </p:sp>
      <p:grpSp>
        <p:nvGrpSpPr>
          <p:cNvPr id="15" name="Group 15"/>
          <p:cNvGrpSpPr/>
          <p:nvPr/>
        </p:nvGrpSpPr>
        <p:grpSpPr>
          <a:xfrm>
            <a:off x="6856224" y="635141"/>
            <a:ext cx="4575552" cy="5024401"/>
            <a:chOff x="0" y="0"/>
            <a:chExt cx="6100736" cy="6699201"/>
          </a:xfrm>
        </p:grpSpPr>
        <p:sp>
          <p:nvSpPr>
            <p:cNvPr id="16" name="Freeform 16"/>
            <p:cNvSpPr/>
            <p:nvPr/>
          </p:nvSpPr>
          <p:spPr>
            <a:xfrm>
              <a:off x="1372649" y="751921"/>
              <a:ext cx="4728087" cy="5947280"/>
            </a:xfrm>
            <a:custGeom>
              <a:avLst/>
              <a:gdLst/>
              <a:ahLst/>
              <a:cxnLst/>
              <a:rect l="l" t="t" r="r" b="b"/>
              <a:pathLst>
                <a:path w="4728087" h="5947280">
                  <a:moveTo>
                    <a:pt x="0" y="0"/>
                  </a:moveTo>
                  <a:lnTo>
                    <a:pt x="4728087" y="0"/>
                  </a:lnTo>
                  <a:lnTo>
                    <a:pt x="4728087" y="5947280"/>
                  </a:lnTo>
                  <a:lnTo>
                    <a:pt x="0" y="5947280"/>
                  </a:lnTo>
                  <a:lnTo>
                    <a:pt x="0" y="0"/>
                  </a:lnTo>
                  <a:close/>
                </a:path>
              </a:pathLst>
            </a:custGeom>
            <a:blipFill>
              <a:blip r:embed="rId18"/>
              <a:stretch>
                <a:fillRect/>
              </a:stretch>
            </a:blipFill>
          </p:spPr>
          <p:txBody>
            <a:bodyPr/>
            <a:lstStyle/>
            <a:p>
              <a:endParaRPr lang="en-US"/>
            </a:p>
          </p:txBody>
        </p:sp>
        <p:sp>
          <p:nvSpPr>
            <p:cNvPr id="17" name="Freeform 17"/>
            <p:cNvSpPr/>
            <p:nvPr/>
          </p:nvSpPr>
          <p:spPr>
            <a:xfrm flipH="1">
              <a:off x="0" y="0"/>
              <a:ext cx="2745297" cy="2354092"/>
            </a:xfrm>
            <a:custGeom>
              <a:avLst/>
              <a:gdLst/>
              <a:ahLst/>
              <a:cxnLst/>
              <a:rect l="l" t="t" r="r" b="b"/>
              <a:pathLst>
                <a:path w="2745297" h="2354092">
                  <a:moveTo>
                    <a:pt x="2745297" y="0"/>
                  </a:moveTo>
                  <a:lnTo>
                    <a:pt x="0" y="0"/>
                  </a:lnTo>
                  <a:lnTo>
                    <a:pt x="0" y="2354092"/>
                  </a:lnTo>
                  <a:lnTo>
                    <a:pt x="2745297" y="2354092"/>
                  </a:lnTo>
                  <a:lnTo>
                    <a:pt x="2745297"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8" name="Freeform 18"/>
            <p:cNvSpPr/>
            <p:nvPr/>
          </p:nvSpPr>
          <p:spPr>
            <a:xfrm>
              <a:off x="208571" y="620705"/>
              <a:ext cx="2379207" cy="654282"/>
            </a:xfrm>
            <a:custGeom>
              <a:avLst/>
              <a:gdLst/>
              <a:ahLst/>
              <a:cxnLst/>
              <a:rect l="l" t="t" r="r" b="b"/>
              <a:pathLst>
                <a:path w="2379207" h="654282">
                  <a:moveTo>
                    <a:pt x="0" y="0"/>
                  </a:moveTo>
                  <a:lnTo>
                    <a:pt x="2379207" y="0"/>
                  </a:lnTo>
                  <a:lnTo>
                    <a:pt x="2379207" y="654282"/>
                  </a:lnTo>
                  <a:lnTo>
                    <a:pt x="0" y="654282"/>
                  </a:lnTo>
                  <a:lnTo>
                    <a:pt x="0" y="0"/>
                  </a:lnTo>
                  <a:close/>
                </a:path>
              </a:pathLst>
            </a:custGeom>
            <a:blipFill>
              <a:blip r:embed="rId21"/>
              <a:stretch>
                <a:fillRect/>
              </a:stretch>
            </a:blipFill>
          </p:spPr>
          <p:txBody>
            <a:bodyPr/>
            <a:lstStyle/>
            <a:p>
              <a:endParaRPr lang="en-US"/>
            </a:p>
          </p:txBody>
        </p:sp>
      </p:grpSp>
      <p:sp>
        <p:nvSpPr>
          <p:cNvPr id="19" name="Freeform 19"/>
          <p:cNvSpPr/>
          <p:nvPr/>
        </p:nvSpPr>
        <p:spPr>
          <a:xfrm rot="-1429895">
            <a:off x="5876841" y="4477366"/>
            <a:ext cx="1238511" cy="64008"/>
          </a:xfrm>
          <a:custGeom>
            <a:avLst/>
            <a:gdLst/>
            <a:ahLst/>
            <a:cxnLst/>
            <a:rect l="l" t="t" r="r" b="b"/>
            <a:pathLst>
              <a:path w="1238511" h="64008">
                <a:moveTo>
                  <a:pt x="0" y="0"/>
                </a:moveTo>
                <a:lnTo>
                  <a:pt x="1238510" y="0"/>
                </a:lnTo>
                <a:lnTo>
                  <a:pt x="1238510" y="64008"/>
                </a:lnTo>
                <a:lnTo>
                  <a:pt x="0" y="64008"/>
                </a:lnTo>
                <a:lnTo>
                  <a:pt x="0" y="0"/>
                </a:lnTo>
                <a:close/>
              </a:path>
            </a:pathLst>
          </a:custGeom>
          <a:blipFill>
            <a:blip r:embed="rId22">
              <a:alphaModFix amt="13000"/>
              <a:extLst>
                <a:ext uri="{96DAC541-7B7A-43D3-8B79-37D633B846F1}">
                  <asvg:svgBlip xmlns:asvg="http://schemas.microsoft.com/office/drawing/2016/SVG/main" r:embed="rId23"/>
                </a:ext>
              </a:extLst>
            </a:blip>
            <a:stretch>
              <a:fillRect r="-490644"/>
            </a:stretch>
          </a:blipFill>
        </p:spPr>
        <p:txBody>
          <a:bodyPr/>
          <a:lstStyle/>
          <a:p>
            <a:endParaRPr lang="en-US"/>
          </a:p>
        </p:txBody>
      </p:sp>
      <p:sp>
        <p:nvSpPr>
          <p:cNvPr id="20" name="Freeform 20"/>
          <p:cNvSpPr/>
          <p:nvPr/>
        </p:nvSpPr>
        <p:spPr>
          <a:xfrm rot="1572782">
            <a:off x="11744177" y="4454607"/>
            <a:ext cx="1238511" cy="64008"/>
          </a:xfrm>
          <a:custGeom>
            <a:avLst/>
            <a:gdLst/>
            <a:ahLst/>
            <a:cxnLst/>
            <a:rect l="l" t="t" r="r" b="b"/>
            <a:pathLst>
              <a:path w="1238511" h="64008">
                <a:moveTo>
                  <a:pt x="0" y="0"/>
                </a:moveTo>
                <a:lnTo>
                  <a:pt x="1238511" y="0"/>
                </a:lnTo>
                <a:lnTo>
                  <a:pt x="1238511" y="64008"/>
                </a:lnTo>
                <a:lnTo>
                  <a:pt x="0" y="64008"/>
                </a:lnTo>
                <a:lnTo>
                  <a:pt x="0" y="0"/>
                </a:lnTo>
                <a:close/>
              </a:path>
            </a:pathLst>
          </a:custGeom>
          <a:blipFill>
            <a:blip r:embed="rId22">
              <a:alphaModFix amt="13000"/>
              <a:extLst>
                <a:ext uri="{96DAC541-7B7A-43D3-8B79-37D633B846F1}">
                  <asvg:svgBlip xmlns:asvg="http://schemas.microsoft.com/office/drawing/2016/SVG/main" r:embed="rId23"/>
                </a:ext>
              </a:extLst>
            </a:blip>
            <a:stretch>
              <a:fillRect r="-490644"/>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US"/>
          </a:p>
        </p:txBody>
      </p:sp>
      <p:grpSp>
        <p:nvGrpSpPr>
          <p:cNvPr id="3" name="Group 3"/>
          <p:cNvGrpSpPr/>
          <p:nvPr/>
        </p:nvGrpSpPr>
        <p:grpSpPr>
          <a:xfrm>
            <a:off x="0" y="0"/>
            <a:ext cx="5592393" cy="10287000"/>
            <a:chOff x="0" y="0"/>
            <a:chExt cx="1092614" cy="2009822"/>
          </a:xfrm>
        </p:grpSpPr>
        <p:sp>
          <p:nvSpPr>
            <p:cNvPr id="4" name="Freeform 4"/>
            <p:cNvSpPr/>
            <p:nvPr/>
          </p:nvSpPr>
          <p:spPr>
            <a:xfrm>
              <a:off x="0" y="0"/>
              <a:ext cx="1092614" cy="2009822"/>
            </a:xfrm>
            <a:custGeom>
              <a:avLst/>
              <a:gdLst/>
              <a:ahLst/>
              <a:cxnLst/>
              <a:rect l="l" t="t" r="r" b="b"/>
              <a:pathLst>
                <a:path w="1092614" h="2009822">
                  <a:moveTo>
                    <a:pt x="0" y="0"/>
                  </a:moveTo>
                  <a:lnTo>
                    <a:pt x="1092614" y="0"/>
                  </a:lnTo>
                  <a:lnTo>
                    <a:pt x="1092614" y="2009822"/>
                  </a:lnTo>
                  <a:lnTo>
                    <a:pt x="0" y="2009822"/>
                  </a:lnTo>
                  <a:close/>
                </a:path>
              </a:pathLst>
            </a:custGeom>
            <a:solidFill>
              <a:srgbClr val="104170"/>
            </a:solidFill>
          </p:spPr>
          <p:txBody>
            <a:bodyPr/>
            <a:lstStyle/>
            <a:p>
              <a:endParaRPr lang="en-US"/>
            </a:p>
          </p:txBody>
        </p:sp>
        <p:sp>
          <p:nvSpPr>
            <p:cNvPr id="5" name="TextBox 5"/>
            <p:cNvSpPr txBox="1"/>
            <p:nvPr/>
          </p:nvSpPr>
          <p:spPr>
            <a:xfrm>
              <a:off x="0" y="-47625"/>
              <a:ext cx="1092614" cy="2057447"/>
            </a:xfrm>
            <a:prstGeom prst="rect">
              <a:avLst/>
            </a:prstGeom>
          </p:spPr>
          <p:txBody>
            <a:bodyPr lIns="50800" tIns="50800" rIns="50800" bIns="50800" rtlCol="0" anchor="ctr"/>
            <a:lstStyle/>
            <a:p>
              <a:pPr algn="ctr">
                <a:lnSpc>
                  <a:spcPts val="3500"/>
                </a:lnSpc>
              </a:pPr>
              <a:endParaRPr/>
            </a:p>
          </p:txBody>
        </p:sp>
      </p:grpSp>
      <p:grpSp>
        <p:nvGrpSpPr>
          <p:cNvPr id="6" name="Group 6"/>
          <p:cNvGrpSpPr/>
          <p:nvPr/>
        </p:nvGrpSpPr>
        <p:grpSpPr>
          <a:xfrm>
            <a:off x="2467445" y="4859062"/>
            <a:ext cx="4440912" cy="3862986"/>
            <a:chOff x="0" y="0"/>
            <a:chExt cx="867643" cy="754731"/>
          </a:xfrm>
        </p:grpSpPr>
        <p:sp>
          <p:nvSpPr>
            <p:cNvPr id="7" name="Freeform 7"/>
            <p:cNvSpPr/>
            <p:nvPr/>
          </p:nvSpPr>
          <p:spPr>
            <a:xfrm>
              <a:off x="0" y="0"/>
              <a:ext cx="867643" cy="754731"/>
            </a:xfrm>
            <a:custGeom>
              <a:avLst/>
              <a:gdLst/>
              <a:ahLst/>
              <a:cxnLst/>
              <a:rect l="l" t="t" r="r" b="b"/>
              <a:pathLst>
                <a:path w="867643" h="754731">
                  <a:moveTo>
                    <a:pt x="0" y="0"/>
                  </a:moveTo>
                  <a:lnTo>
                    <a:pt x="867643" y="0"/>
                  </a:lnTo>
                  <a:lnTo>
                    <a:pt x="867643" y="754731"/>
                  </a:lnTo>
                  <a:lnTo>
                    <a:pt x="0" y="754731"/>
                  </a:lnTo>
                  <a:close/>
                </a:path>
              </a:pathLst>
            </a:custGeom>
            <a:solidFill>
              <a:srgbClr val="7687A7"/>
            </a:solidFill>
          </p:spPr>
          <p:txBody>
            <a:bodyPr/>
            <a:lstStyle/>
            <a:p>
              <a:endParaRPr lang="en-US"/>
            </a:p>
          </p:txBody>
        </p:sp>
        <p:sp>
          <p:nvSpPr>
            <p:cNvPr id="8" name="TextBox 8"/>
            <p:cNvSpPr txBox="1"/>
            <p:nvPr/>
          </p:nvSpPr>
          <p:spPr>
            <a:xfrm>
              <a:off x="0" y="-47625"/>
              <a:ext cx="867643" cy="802356"/>
            </a:xfrm>
            <a:prstGeom prst="rect">
              <a:avLst/>
            </a:prstGeom>
          </p:spPr>
          <p:txBody>
            <a:bodyPr lIns="50800" tIns="50800" rIns="50800" bIns="50800" rtlCol="0" anchor="ctr"/>
            <a:lstStyle/>
            <a:p>
              <a:pPr algn="ctr">
                <a:lnSpc>
                  <a:spcPts val="3500"/>
                </a:lnSpc>
              </a:pPr>
              <a:endParaRPr/>
            </a:p>
          </p:txBody>
        </p:sp>
      </p:grpSp>
      <p:sp>
        <p:nvSpPr>
          <p:cNvPr id="9" name="Freeform 9"/>
          <p:cNvSpPr/>
          <p:nvPr/>
        </p:nvSpPr>
        <p:spPr>
          <a:xfrm>
            <a:off x="1701420" y="5143500"/>
            <a:ext cx="1532050" cy="1532050"/>
          </a:xfrm>
          <a:custGeom>
            <a:avLst/>
            <a:gdLst/>
            <a:ahLst/>
            <a:cxnLst/>
            <a:rect l="l" t="t" r="r" b="b"/>
            <a:pathLst>
              <a:path w="1532050" h="1532050">
                <a:moveTo>
                  <a:pt x="0" y="0"/>
                </a:moveTo>
                <a:lnTo>
                  <a:pt x="1532050" y="0"/>
                </a:lnTo>
                <a:lnTo>
                  <a:pt x="1532050" y="1532050"/>
                </a:lnTo>
                <a:lnTo>
                  <a:pt x="0" y="1532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947894" y="5444275"/>
            <a:ext cx="1001001" cy="1001001"/>
          </a:xfrm>
          <a:custGeom>
            <a:avLst/>
            <a:gdLst/>
            <a:ahLst/>
            <a:cxnLst/>
            <a:rect l="l" t="t" r="r" b="b"/>
            <a:pathLst>
              <a:path w="1001001" h="1001001">
                <a:moveTo>
                  <a:pt x="0" y="0"/>
                </a:moveTo>
                <a:lnTo>
                  <a:pt x="1001001" y="0"/>
                </a:lnTo>
                <a:lnTo>
                  <a:pt x="1001001" y="1001001"/>
                </a:lnTo>
                <a:lnTo>
                  <a:pt x="0" y="10010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1" name="Group 11"/>
          <p:cNvGrpSpPr/>
          <p:nvPr/>
        </p:nvGrpSpPr>
        <p:grpSpPr>
          <a:xfrm>
            <a:off x="525885" y="482000"/>
            <a:ext cx="4570616" cy="1636355"/>
            <a:chOff x="0" y="0"/>
            <a:chExt cx="6094154" cy="2181807"/>
          </a:xfrm>
        </p:grpSpPr>
        <p:sp>
          <p:nvSpPr>
            <p:cNvPr id="12" name="Freeform 12"/>
            <p:cNvSpPr/>
            <p:nvPr/>
          </p:nvSpPr>
          <p:spPr>
            <a:xfrm>
              <a:off x="927756" y="0"/>
              <a:ext cx="4375391" cy="1481737"/>
            </a:xfrm>
            <a:custGeom>
              <a:avLst/>
              <a:gdLst/>
              <a:ahLst/>
              <a:cxnLst/>
              <a:rect l="l" t="t" r="r" b="b"/>
              <a:pathLst>
                <a:path w="4375391" h="1481737">
                  <a:moveTo>
                    <a:pt x="0" y="0"/>
                  </a:moveTo>
                  <a:lnTo>
                    <a:pt x="4375391" y="0"/>
                  </a:lnTo>
                  <a:lnTo>
                    <a:pt x="4375391" y="1481737"/>
                  </a:lnTo>
                  <a:lnTo>
                    <a:pt x="0" y="1481737"/>
                  </a:lnTo>
                  <a:lnTo>
                    <a:pt x="0" y="0"/>
                  </a:lnTo>
                  <a:close/>
                </a:path>
              </a:pathLst>
            </a:custGeom>
            <a:blipFill>
              <a:blip r:embed="rId8"/>
              <a:stretch>
                <a:fillRect/>
              </a:stretch>
            </a:blipFill>
          </p:spPr>
          <p:txBody>
            <a:bodyPr/>
            <a:lstStyle/>
            <a:p>
              <a:endParaRPr lang="en-US"/>
            </a:p>
          </p:txBody>
        </p:sp>
        <p:sp>
          <p:nvSpPr>
            <p:cNvPr id="13" name="TextBox 13"/>
            <p:cNvSpPr txBox="1"/>
            <p:nvPr/>
          </p:nvSpPr>
          <p:spPr>
            <a:xfrm>
              <a:off x="0" y="1780385"/>
              <a:ext cx="6094154" cy="401422"/>
            </a:xfrm>
            <a:prstGeom prst="rect">
              <a:avLst/>
            </a:prstGeom>
          </p:spPr>
          <p:txBody>
            <a:bodyPr lIns="0" tIns="0" rIns="0" bIns="0" rtlCol="0" anchor="t">
              <a:spAutoFit/>
            </a:bodyPr>
            <a:lstStyle/>
            <a:p>
              <a:pPr algn="ctr">
                <a:lnSpc>
                  <a:spcPts val="2514"/>
                </a:lnSpc>
              </a:pPr>
              <a:r>
                <a:rPr lang="en-US" sz="1796">
                  <a:solidFill>
                    <a:srgbClr val="FFFFFF"/>
                  </a:solidFill>
                  <a:latin typeface="Cerebri Bold"/>
                </a:rPr>
                <a:t>TRAINING.DATAVERSITY.NET</a:t>
              </a:r>
            </a:p>
          </p:txBody>
        </p:sp>
      </p:grpSp>
      <p:sp>
        <p:nvSpPr>
          <p:cNvPr id="14" name="Freeform 14"/>
          <p:cNvSpPr/>
          <p:nvPr/>
        </p:nvSpPr>
        <p:spPr>
          <a:xfrm>
            <a:off x="7860251" y="2856220"/>
            <a:ext cx="771127" cy="697870"/>
          </a:xfrm>
          <a:custGeom>
            <a:avLst/>
            <a:gdLst/>
            <a:ahLst/>
            <a:cxnLst/>
            <a:rect l="l" t="t" r="r" b="b"/>
            <a:pathLst>
              <a:path w="771127" h="697870">
                <a:moveTo>
                  <a:pt x="0" y="0"/>
                </a:moveTo>
                <a:lnTo>
                  <a:pt x="771127" y="0"/>
                </a:lnTo>
                <a:lnTo>
                  <a:pt x="771127" y="697870"/>
                </a:lnTo>
                <a:lnTo>
                  <a:pt x="0" y="6978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5"/>
          <p:cNvSpPr txBox="1"/>
          <p:nvPr/>
        </p:nvSpPr>
        <p:spPr>
          <a:xfrm>
            <a:off x="3503510" y="6742930"/>
            <a:ext cx="3185981" cy="471805"/>
          </a:xfrm>
          <a:prstGeom prst="rect">
            <a:avLst/>
          </a:prstGeom>
        </p:spPr>
        <p:txBody>
          <a:bodyPr lIns="0" tIns="0" rIns="0" bIns="0" rtlCol="0" anchor="t">
            <a:spAutoFit/>
          </a:bodyPr>
          <a:lstStyle/>
          <a:p>
            <a:pPr algn="l">
              <a:lnSpc>
                <a:spcPts val="3920"/>
              </a:lnSpc>
            </a:pPr>
            <a:r>
              <a:rPr lang="en-US" sz="2800">
                <a:solidFill>
                  <a:srgbClr val="FFFFFF"/>
                </a:solidFill>
                <a:latin typeface="Cerebri Bold"/>
              </a:rPr>
              <a:t>$399 per year</a:t>
            </a:r>
          </a:p>
        </p:txBody>
      </p:sp>
      <p:sp>
        <p:nvSpPr>
          <p:cNvPr id="16" name="TextBox 16"/>
          <p:cNvSpPr txBox="1"/>
          <p:nvPr/>
        </p:nvSpPr>
        <p:spPr>
          <a:xfrm>
            <a:off x="8939079" y="275923"/>
            <a:ext cx="7462750" cy="1943735"/>
          </a:xfrm>
          <a:prstGeom prst="rect">
            <a:avLst/>
          </a:prstGeom>
        </p:spPr>
        <p:txBody>
          <a:bodyPr lIns="0" tIns="0" rIns="0" bIns="0" rtlCol="0" anchor="t">
            <a:spAutoFit/>
          </a:bodyPr>
          <a:lstStyle/>
          <a:p>
            <a:pPr algn="l">
              <a:lnSpc>
                <a:spcPts val="7840"/>
              </a:lnSpc>
            </a:pPr>
            <a:r>
              <a:rPr lang="en-US" sz="5600">
                <a:solidFill>
                  <a:srgbClr val="104170"/>
                </a:solidFill>
                <a:latin typeface="Cerebri Bold"/>
              </a:rPr>
              <a:t>Essential Subscription</a:t>
            </a:r>
          </a:p>
        </p:txBody>
      </p:sp>
      <p:sp>
        <p:nvSpPr>
          <p:cNvPr id="17" name="TextBox 17"/>
          <p:cNvSpPr txBox="1"/>
          <p:nvPr/>
        </p:nvSpPr>
        <p:spPr>
          <a:xfrm>
            <a:off x="9144000" y="2770495"/>
            <a:ext cx="6124633" cy="2277237"/>
          </a:xfrm>
          <a:prstGeom prst="rect">
            <a:avLst/>
          </a:prstGeom>
        </p:spPr>
        <p:txBody>
          <a:bodyPr lIns="0" tIns="0" rIns="0" bIns="0" rtlCol="0" anchor="t">
            <a:spAutoFit/>
          </a:bodyPr>
          <a:lstStyle/>
          <a:p>
            <a:pPr algn="l">
              <a:lnSpc>
                <a:spcPts val="3624"/>
              </a:lnSpc>
            </a:pPr>
            <a:r>
              <a:rPr lang="en-US" sz="2400">
                <a:solidFill>
                  <a:srgbClr val="104170"/>
                </a:solidFill>
                <a:latin typeface="Glacial Indifference"/>
              </a:rPr>
              <a:t>The Essential subscription level was created as a simple and affordable way to provide data practitioners and business professionals of all levels the opportunity to keep their industry and product knowledge up to date.</a:t>
            </a:r>
          </a:p>
        </p:txBody>
      </p:sp>
      <p:sp>
        <p:nvSpPr>
          <p:cNvPr id="18" name="TextBox 18"/>
          <p:cNvSpPr txBox="1"/>
          <p:nvPr/>
        </p:nvSpPr>
        <p:spPr>
          <a:xfrm>
            <a:off x="3503510" y="5998337"/>
            <a:ext cx="2368782" cy="422275"/>
          </a:xfrm>
          <a:prstGeom prst="rect">
            <a:avLst/>
          </a:prstGeom>
        </p:spPr>
        <p:txBody>
          <a:bodyPr lIns="0" tIns="0" rIns="0" bIns="0" rtlCol="0" anchor="t">
            <a:spAutoFit/>
          </a:bodyPr>
          <a:lstStyle/>
          <a:p>
            <a:pPr algn="l">
              <a:lnSpc>
                <a:spcPts val="3500"/>
              </a:lnSpc>
            </a:pPr>
            <a:r>
              <a:rPr lang="en-US" sz="2500">
                <a:solidFill>
                  <a:srgbClr val="FFFFFF"/>
                </a:solidFill>
                <a:latin typeface="Cerebri Bold"/>
              </a:rPr>
              <a:t>Billed annually</a:t>
            </a:r>
          </a:p>
        </p:txBody>
      </p:sp>
      <p:sp>
        <p:nvSpPr>
          <p:cNvPr id="19" name="TextBox 19"/>
          <p:cNvSpPr txBox="1"/>
          <p:nvPr/>
        </p:nvSpPr>
        <p:spPr>
          <a:xfrm>
            <a:off x="9144000" y="5717907"/>
            <a:ext cx="6721797" cy="1820037"/>
          </a:xfrm>
          <a:prstGeom prst="rect">
            <a:avLst/>
          </a:prstGeom>
        </p:spPr>
        <p:txBody>
          <a:bodyPr lIns="0" tIns="0" rIns="0" bIns="0" rtlCol="0" anchor="t">
            <a:spAutoFit/>
          </a:bodyPr>
          <a:lstStyle/>
          <a:p>
            <a:pPr marL="518160" lvl="1" indent="-259080" algn="l">
              <a:lnSpc>
                <a:spcPts val="3624"/>
              </a:lnSpc>
              <a:buFont typeface="Arial"/>
              <a:buChar char="•"/>
            </a:pPr>
            <a:r>
              <a:rPr lang="en-US" sz="2400">
                <a:solidFill>
                  <a:srgbClr val="104170"/>
                </a:solidFill>
                <a:latin typeface="Glacial Indifference"/>
              </a:rPr>
              <a:t>Access to all Insider exclusive content and the “What Is...” on-demand content</a:t>
            </a:r>
          </a:p>
          <a:p>
            <a:pPr marL="518160" lvl="1" indent="-259080" algn="l">
              <a:lnSpc>
                <a:spcPts val="3624"/>
              </a:lnSpc>
              <a:buFont typeface="Arial"/>
              <a:buChar char="•"/>
            </a:pPr>
            <a:r>
              <a:rPr lang="en-US" sz="2400">
                <a:solidFill>
                  <a:srgbClr val="104170"/>
                </a:solidFill>
                <a:latin typeface="Glacial Indifference"/>
              </a:rPr>
              <a:t>Unlimited access during subscription</a:t>
            </a:r>
          </a:p>
          <a:p>
            <a:pPr marL="518160" lvl="1" indent="-259080" algn="l">
              <a:lnSpc>
                <a:spcPts val="3624"/>
              </a:lnSpc>
              <a:buFont typeface="Arial"/>
              <a:buChar char="•"/>
            </a:pPr>
            <a:r>
              <a:rPr lang="en-US" sz="2400">
                <a:solidFill>
                  <a:srgbClr val="104170"/>
                </a:solidFill>
                <a:latin typeface="Glacial Indifference"/>
              </a:rPr>
              <a:t>New content added regularly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US"/>
          </a:p>
        </p:txBody>
      </p:sp>
      <p:grpSp>
        <p:nvGrpSpPr>
          <p:cNvPr id="3" name="Group 3"/>
          <p:cNvGrpSpPr/>
          <p:nvPr/>
        </p:nvGrpSpPr>
        <p:grpSpPr>
          <a:xfrm>
            <a:off x="0" y="0"/>
            <a:ext cx="5592393" cy="10287000"/>
            <a:chOff x="0" y="0"/>
            <a:chExt cx="1092614" cy="2009822"/>
          </a:xfrm>
        </p:grpSpPr>
        <p:sp>
          <p:nvSpPr>
            <p:cNvPr id="4" name="Freeform 4"/>
            <p:cNvSpPr/>
            <p:nvPr/>
          </p:nvSpPr>
          <p:spPr>
            <a:xfrm>
              <a:off x="0" y="0"/>
              <a:ext cx="1092614" cy="2009822"/>
            </a:xfrm>
            <a:custGeom>
              <a:avLst/>
              <a:gdLst/>
              <a:ahLst/>
              <a:cxnLst/>
              <a:rect l="l" t="t" r="r" b="b"/>
              <a:pathLst>
                <a:path w="1092614" h="2009822">
                  <a:moveTo>
                    <a:pt x="0" y="0"/>
                  </a:moveTo>
                  <a:lnTo>
                    <a:pt x="1092614" y="0"/>
                  </a:lnTo>
                  <a:lnTo>
                    <a:pt x="1092614" y="2009822"/>
                  </a:lnTo>
                  <a:lnTo>
                    <a:pt x="0" y="2009822"/>
                  </a:lnTo>
                  <a:close/>
                </a:path>
              </a:pathLst>
            </a:custGeom>
            <a:solidFill>
              <a:srgbClr val="104170"/>
            </a:solidFill>
          </p:spPr>
          <p:txBody>
            <a:bodyPr/>
            <a:lstStyle/>
            <a:p>
              <a:endParaRPr lang="en-US"/>
            </a:p>
          </p:txBody>
        </p:sp>
        <p:sp>
          <p:nvSpPr>
            <p:cNvPr id="5" name="TextBox 5"/>
            <p:cNvSpPr txBox="1"/>
            <p:nvPr/>
          </p:nvSpPr>
          <p:spPr>
            <a:xfrm>
              <a:off x="0" y="-47625"/>
              <a:ext cx="1092614" cy="2057447"/>
            </a:xfrm>
            <a:prstGeom prst="rect">
              <a:avLst/>
            </a:prstGeom>
          </p:spPr>
          <p:txBody>
            <a:bodyPr lIns="50800" tIns="50800" rIns="50800" bIns="50800" rtlCol="0" anchor="ctr"/>
            <a:lstStyle/>
            <a:p>
              <a:pPr algn="ctr">
                <a:lnSpc>
                  <a:spcPts val="3500"/>
                </a:lnSpc>
              </a:pPr>
              <a:endParaRPr/>
            </a:p>
          </p:txBody>
        </p:sp>
      </p:grpSp>
      <p:grpSp>
        <p:nvGrpSpPr>
          <p:cNvPr id="6" name="Group 6"/>
          <p:cNvGrpSpPr/>
          <p:nvPr/>
        </p:nvGrpSpPr>
        <p:grpSpPr>
          <a:xfrm>
            <a:off x="2467445" y="4859062"/>
            <a:ext cx="4440912" cy="3862986"/>
            <a:chOff x="0" y="0"/>
            <a:chExt cx="867643" cy="754731"/>
          </a:xfrm>
        </p:grpSpPr>
        <p:sp>
          <p:nvSpPr>
            <p:cNvPr id="7" name="Freeform 7"/>
            <p:cNvSpPr/>
            <p:nvPr/>
          </p:nvSpPr>
          <p:spPr>
            <a:xfrm>
              <a:off x="0" y="0"/>
              <a:ext cx="867643" cy="754731"/>
            </a:xfrm>
            <a:custGeom>
              <a:avLst/>
              <a:gdLst/>
              <a:ahLst/>
              <a:cxnLst/>
              <a:rect l="l" t="t" r="r" b="b"/>
              <a:pathLst>
                <a:path w="867643" h="754731">
                  <a:moveTo>
                    <a:pt x="0" y="0"/>
                  </a:moveTo>
                  <a:lnTo>
                    <a:pt x="867643" y="0"/>
                  </a:lnTo>
                  <a:lnTo>
                    <a:pt x="867643" y="754731"/>
                  </a:lnTo>
                  <a:lnTo>
                    <a:pt x="0" y="754731"/>
                  </a:lnTo>
                  <a:close/>
                </a:path>
              </a:pathLst>
            </a:custGeom>
            <a:solidFill>
              <a:srgbClr val="7687A7"/>
            </a:solidFill>
          </p:spPr>
          <p:txBody>
            <a:bodyPr/>
            <a:lstStyle/>
            <a:p>
              <a:endParaRPr lang="en-US"/>
            </a:p>
          </p:txBody>
        </p:sp>
        <p:sp>
          <p:nvSpPr>
            <p:cNvPr id="8" name="TextBox 8"/>
            <p:cNvSpPr txBox="1"/>
            <p:nvPr/>
          </p:nvSpPr>
          <p:spPr>
            <a:xfrm>
              <a:off x="0" y="-47625"/>
              <a:ext cx="867643" cy="802356"/>
            </a:xfrm>
            <a:prstGeom prst="rect">
              <a:avLst/>
            </a:prstGeom>
          </p:spPr>
          <p:txBody>
            <a:bodyPr lIns="50800" tIns="50800" rIns="50800" bIns="50800" rtlCol="0" anchor="ctr"/>
            <a:lstStyle/>
            <a:p>
              <a:pPr algn="ctr">
                <a:lnSpc>
                  <a:spcPts val="3500"/>
                </a:lnSpc>
              </a:pPr>
              <a:endParaRPr/>
            </a:p>
          </p:txBody>
        </p:sp>
      </p:grpSp>
      <p:sp>
        <p:nvSpPr>
          <p:cNvPr id="9" name="Freeform 9"/>
          <p:cNvSpPr/>
          <p:nvPr/>
        </p:nvSpPr>
        <p:spPr>
          <a:xfrm>
            <a:off x="7939995" y="2856220"/>
            <a:ext cx="771127" cy="946168"/>
          </a:xfrm>
          <a:custGeom>
            <a:avLst/>
            <a:gdLst/>
            <a:ahLst/>
            <a:cxnLst/>
            <a:rect l="l" t="t" r="r" b="b"/>
            <a:pathLst>
              <a:path w="771127" h="946168">
                <a:moveTo>
                  <a:pt x="0" y="0"/>
                </a:moveTo>
                <a:lnTo>
                  <a:pt x="771127" y="0"/>
                </a:lnTo>
                <a:lnTo>
                  <a:pt x="771127" y="946168"/>
                </a:lnTo>
                <a:lnTo>
                  <a:pt x="0" y="9461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701420" y="5143500"/>
            <a:ext cx="1532050" cy="1532050"/>
          </a:xfrm>
          <a:custGeom>
            <a:avLst/>
            <a:gdLst/>
            <a:ahLst/>
            <a:cxnLst/>
            <a:rect l="l" t="t" r="r" b="b"/>
            <a:pathLst>
              <a:path w="1532050" h="1532050">
                <a:moveTo>
                  <a:pt x="0" y="0"/>
                </a:moveTo>
                <a:lnTo>
                  <a:pt x="1532050" y="0"/>
                </a:lnTo>
                <a:lnTo>
                  <a:pt x="1532050" y="1532050"/>
                </a:lnTo>
                <a:lnTo>
                  <a:pt x="0" y="15320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947894" y="5444275"/>
            <a:ext cx="1001001" cy="1001001"/>
          </a:xfrm>
          <a:custGeom>
            <a:avLst/>
            <a:gdLst/>
            <a:ahLst/>
            <a:cxnLst/>
            <a:rect l="l" t="t" r="r" b="b"/>
            <a:pathLst>
              <a:path w="1001001" h="1001001">
                <a:moveTo>
                  <a:pt x="0" y="0"/>
                </a:moveTo>
                <a:lnTo>
                  <a:pt x="1001001" y="0"/>
                </a:lnTo>
                <a:lnTo>
                  <a:pt x="1001001" y="1001001"/>
                </a:lnTo>
                <a:lnTo>
                  <a:pt x="0" y="10010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2"/>
          <p:cNvSpPr txBox="1"/>
          <p:nvPr/>
        </p:nvSpPr>
        <p:spPr>
          <a:xfrm>
            <a:off x="3503510" y="6627925"/>
            <a:ext cx="3185981" cy="474489"/>
          </a:xfrm>
          <a:prstGeom prst="rect">
            <a:avLst/>
          </a:prstGeom>
        </p:spPr>
        <p:txBody>
          <a:bodyPr lIns="0" tIns="0" rIns="0" bIns="0" rtlCol="0" anchor="t">
            <a:spAutoFit/>
          </a:bodyPr>
          <a:lstStyle/>
          <a:p>
            <a:pPr algn="l">
              <a:lnSpc>
                <a:spcPts val="3920"/>
              </a:lnSpc>
            </a:pPr>
            <a:r>
              <a:rPr lang="en-US" sz="2800" dirty="0">
                <a:solidFill>
                  <a:srgbClr val="FFFFFF"/>
                </a:solidFill>
                <a:latin typeface="Cerebri Bold"/>
              </a:rPr>
              <a:t>$899 per year.</a:t>
            </a:r>
          </a:p>
        </p:txBody>
      </p:sp>
      <p:sp>
        <p:nvSpPr>
          <p:cNvPr id="13" name="TextBox 13"/>
          <p:cNvSpPr txBox="1"/>
          <p:nvPr/>
        </p:nvSpPr>
        <p:spPr>
          <a:xfrm>
            <a:off x="8939079" y="275923"/>
            <a:ext cx="7462750" cy="1943735"/>
          </a:xfrm>
          <a:prstGeom prst="rect">
            <a:avLst/>
          </a:prstGeom>
        </p:spPr>
        <p:txBody>
          <a:bodyPr lIns="0" tIns="0" rIns="0" bIns="0" rtlCol="0" anchor="t">
            <a:spAutoFit/>
          </a:bodyPr>
          <a:lstStyle/>
          <a:p>
            <a:pPr algn="l">
              <a:lnSpc>
                <a:spcPts val="7840"/>
              </a:lnSpc>
            </a:pPr>
            <a:r>
              <a:rPr lang="en-US" sz="5600">
                <a:solidFill>
                  <a:srgbClr val="104170"/>
                </a:solidFill>
                <a:latin typeface="Cerebri Bold"/>
              </a:rPr>
              <a:t>Professional Subscription</a:t>
            </a:r>
          </a:p>
        </p:txBody>
      </p:sp>
      <p:sp>
        <p:nvSpPr>
          <p:cNvPr id="14" name="TextBox 14"/>
          <p:cNvSpPr txBox="1"/>
          <p:nvPr/>
        </p:nvSpPr>
        <p:spPr>
          <a:xfrm>
            <a:off x="9144000" y="2770495"/>
            <a:ext cx="6124633" cy="1820037"/>
          </a:xfrm>
          <a:prstGeom prst="rect">
            <a:avLst/>
          </a:prstGeom>
        </p:spPr>
        <p:txBody>
          <a:bodyPr lIns="0" tIns="0" rIns="0" bIns="0" rtlCol="0" anchor="t">
            <a:spAutoFit/>
          </a:bodyPr>
          <a:lstStyle/>
          <a:p>
            <a:pPr algn="l">
              <a:lnSpc>
                <a:spcPts val="3624"/>
              </a:lnSpc>
            </a:pPr>
            <a:r>
              <a:rPr lang="en-US" sz="2400">
                <a:solidFill>
                  <a:srgbClr val="104170"/>
                </a:solidFill>
                <a:latin typeface="Glacial Indifference"/>
              </a:rPr>
              <a:t>The Professional subscription level was designed for industry professionals of all levels who are ready to begin or continue their Data Management education.</a:t>
            </a:r>
          </a:p>
        </p:txBody>
      </p:sp>
      <p:sp>
        <p:nvSpPr>
          <p:cNvPr id="15" name="TextBox 15"/>
          <p:cNvSpPr txBox="1"/>
          <p:nvPr/>
        </p:nvSpPr>
        <p:spPr>
          <a:xfrm>
            <a:off x="3503510" y="5358550"/>
            <a:ext cx="2368782" cy="860425"/>
          </a:xfrm>
          <a:prstGeom prst="rect">
            <a:avLst/>
          </a:prstGeom>
        </p:spPr>
        <p:txBody>
          <a:bodyPr lIns="0" tIns="0" rIns="0" bIns="0" rtlCol="0" anchor="t">
            <a:spAutoFit/>
          </a:bodyPr>
          <a:lstStyle/>
          <a:p>
            <a:pPr algn="l">
              <a:lnSpc>
                <a:spcPts val="3500"/>
              </a:lnSpc>
            </a:pPr>
            <a:r>
              <a:rPr lang="en-US" sz="2500">
                <a:solidFill>
                  <a:srgbClr val="FFFFFF"/>
                </a:solidFill>
                <a:latin typeface="Cerebri Bold"/>
              </a:rPr>
              <a:t>Billed monthly or annually</a:t>
            </a:r>
          </a:p>
        </p:txBody>
      </p:sp>
      <p:sp>
        <p:nvSpPr>
          <p:cNvPr id="16" name="TextBox 16"/>
          <p:cNvSpPr txBox="1"/>
          <p:nvPr/>
        </p:nvSpPr>
        <p:spPr>
          <a:xfrm>
            <a:off x="9144000" y="5057775"/>
            <a:ext cx="6587851" cy="1362837"/>
          </a:xfrm>
          <a:prstGeom prst="rect">
            <a:avLst/>
          </a:prstGeom>
        </p:spPr>
        <p:txBody>
          <a:bodyPr lIns="0" tIns="0" rIns="0" bIns="0" rtlCol="0" anchor="t">
            <a:spAutoFit/>
          </a:bodyPr>
          <a:lstStyle/>
          <a:p>
            <a:pPr marL="518160" lvl="1" indent="-259080" algn="l">
              <a:lnSpc>
                <a:spcPts val="3624"/>
              </a:lnSpc>
              <a:buFont typeface="Arial"/>
              <a:buChar char="•"/>
            </a:pPr>
            <a:r>
              <a:rPr lang="en-US" sz="2400">
                <a:solidFill>
                  <a:srgbClr val="104170"/>
                </a:solidFill>
                <a:latin typeface="Glacial Indifference"/>
              </a:rPr>
              <a:t>Extensive on-demand content collection</a:t>
            </a:r>
          </a:p>
          <a:p>
            <a:pPr marL="518160" lvl="1" indent="-259080" algn="l">
              <a:lnSpc>
                <a:spcPts val="3624"/>
              </a:lnSpc>
              <a:buFont typeface="Arial"/>
              <a:buChar char="•"/>
            </a:pPr>
            <a:r>
              <a:rPr lang="en-US" sz="2400">
                <a:solidFill>
                  <a:srgbClr val="104170"/>
                </a:solidFill>
                <a:latin typeface="Glacial Indifference"/>
              </a:rPr>
              <a:t>Unlimited access during subscription</a:t>
            </a:r>
          </a:p>
          <a:p>
            <a:pPr marL="518160" lvl="1" indent="-259080" algn="l">
              <a:lnSpc>
                <a:spcPts val="3624"/>
              </a:lnSpc>
              <a:buFont typeface="Arial"/>
              <a:buChar char="•"/>
            </a:pPr>
            <a:r>
              <a:rPr lang="en-US" sz="2400">
                <a:solidFill>
                  <a:srgbClr val="104170"/>
                </a:solidFill>
                <a:latin typeface="Glacial Indifference"/>
              </a:rPr>
              <a:t>New content added regularly</a:t>
            </a:r>
          </a:p>
        </p:txBody>
      </p:sp>
      <p:grpSp>
        <p:nvGrpSpPr>
          <p:cNvPr id="17" name="Group 17"/>
          <p:cNvGrpSpPr/>
          <p:nvPr/>
        </p:nvGrpSpPr>
        <p:grpSpPr>
          <a:xfrm>
            <a:off x="525885" y="482000"/>
            <a:ext cx="4570616" cy="1636355"/>
            <a:chOff x="0" y="0"/>
            <a:chExt cx="6094154" cy="2181807"/>
          </a:xfrm>
        </p:grpSpPr>
        <p:sp>
          <p:nvSpPr>
            <p:cNvPr id="18" name="Freeform 18"/>
            <p:cNvSpPr/>
            <p:nvPr/>
          </p:nvSpPr>
          <p:spPr>
            <a:xfrm>
              <a:off x="927756" y="0"/>
              <a:ext cx="4375391" cy="1481737"/>
            </a:xfrm>
            <a:custGeom>
              <a:avLst/>
              <a:gdLst/>
              <a:ahLst/>
              <a:cxnLst/>
              <a:rect l="l" t="t" r="r" b="b"/>
              <a:pathLst>
                <a:path w="4375391" h="1481737">
                  <a:moveTo>
                    <a:pt x="0" y="0"/>
                  </a:moveTo>
                  <a:lnTo>
                    <a:pt x="4375391" y="0"/>
                  </a:lnTo>
                  <a:lnTo>
                    <a:pt x="4375391" y="1481737"/>
                  </a:lnTo>
                  <a:lnTo>
                    <a:pt x="0" y="1481737"/>
                  </a:lnTo>
                  <a:lnTo>
                    <a:pt x="0" y="0"/>
                  </a:lnTo>
                  <a:close/>
                </a:path>
              </a:pathLst>
            </a:custGeom>
            <a:blipFill>
              <a:blip r:embed="rId10"/>
              <a:stretch>
                <a:fillRect/>
              </a:stretch>
            </a:blipFill>
          </p:spPr>
          <p:txBody>
            <a:bodyPr/>
            <a:lstStyle/>
            <a:p>
              <a:endParaRPr lang="en-US"/>
            </a:p>
          </p:txBody>
        </p:sp>
        <p:sp>
          <p:nvSpPr>
            <p:cNvPr id="19" name="TextBox 19"/>
            <p:cNvSpPr txBox="1"/>
            <p:nvPr/>
          </p:nvSpPr>
          <p:spPr>
            <a:xfrm>
              <a:off x="0" y="1780385"/>
              <a:ext cx="6094154" cy="401422"/>
            </a:xfrm>
            <a:prstGeom prst="rect">
              <a:avLst/>
            </a:prstGeom>
          </p:spPr>
          <p:txBody>
            <a:bodyPr lIns="0" tIns="0" rIns="0" bIns="0" rtlCol="0" anchor="t">
              <a:spAutoFit/>
            </a:bodyPr>
            <a:lstStyle/>
            <a:p>
              <a:pPr algn="ctr">
                <a:lnSpc>
                  <a:spcPts val="2514"/>
                </a:lnSpc>
              </a:pPr>
              <a:r>
                <a:rPr lang="en-US" sz="1796">
                  <a:solidFill>
                    <a:srgbClr val="FFFFFF"/>
                  </a:solidFill>
                  <a:latin typeface="Cerebri Bold"/>
                </a:rPr>
                <a:t>TRAINING.DATAVERSITY.NET</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04170"/>
        </a:solidFill>
        <a:effectLst/>
      </p:bgPr>
    </p:bg>
    <p:spTree>
      <p:nvGrpSpPr>
        <p:cNvPr id="1" name=""/>
        <p:cNvGrpSpPr/>
        <p:nvPr/>
      </p:nvGrpSpPr>
      <p:grpSpPr>
        <a:xfrm>
          <a:off x="0" y="0"/>
          <a:ext cx="0" cy="0"/>
          <a:chOff x="0" y="0"/>
          <a:chExt cx="0" cy="0"/>
        </a:xfrm>
      </p:grpSpPr>
      <p:grpSp>
        <p:nvGrpSpPr>
          <p:cNvPr id="2" name="Group 2"/>
          <p:cNvGrpSpPr/>
          <p:nvPr/>
        </p:nvGrpSpPr>
        <p:grpSpPr>
          <a:xfrm>
            <a:off x="4592924" y="3554601"/>
            <a:ext cx="4440912" cy="3862986"/>
            <a:chOff x="0" y="0"/>
            <a:chExt cx="867643" cy="754731"/>
          </a:xfrm>
        </p:grpSpPr>
        <p:sp>
          <p:nvSpPr>
            <p:cNvPr id="3" name="Freeform 3"/>
            <p:cNvSpPr/>
            <p:nvPr/>
          </p:nvSpPr>
          <p:spPr>
            <a:xfrm>
              <a:off x="0" y="0"/>
              <a:ext cx="867643" cy="754731"/>
            </a:xfrm>
            <a:custGeom>
              <a:avLst/>
              <a:gdLst/>
              <a:ahLst/>
              <a:cxnLst/>
              <a:rect l="l" t="t" r="r" b="b"/>
              <a:pathLst>
                <a:path w="867643" h="754731">
                  <a:moveTo>
                    <a:pt x="0" y="0"/>
                  </a:moveTo>
                  <a:lnTo>
                    <a:pt x="867643" y="0"/>
                  </a:lnTo>
                  <a:lnTo>
                    <a:pt x="867643" y="754731"/>
                  </a:lnTo>
                  <a:lnTo>
                    <a:pt x="0" y="754731"/>
                  </a:lnTo>
                  <a:close/>
                </a:path>
              </a:pathLst>
            </a:custGeom>
            <a:solidFill>
              <a:srgbClr val="FFFFFF"/>
            </a:solidFill>
          </p:spPr>
          <p:txBody>
            <a:bodyPr/>
            <a:lstStyle/>
            <a:p>
              <a:endParaRPr lang="en-US"/>
            </a:p>
          </p:txBody>
        </p:sp>
        <p:sp>
          <p:nvSpPr>
            <p:cNvPr id="4" name="TextBox 4"/>
            <p:cNvSpPr txBox="1"/>
            <p:nvPr/>
          </p:nvSpPr>
          <p:spPr>
            <a:xfrm>
              <a:off x="0" y="-47625"/>
              <a:ext cx="867643" cy="802356"/>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13381988" y="3554601"/>
            <a:ext cx="4440912" cy="3862986"/>
            <a:chOff x="0" y="0"/>
            <a:chExt cx="867643" cy="754731"/>
          </a:xfrm>
        </p:grpSpPr>
        <p:sp>
          <p:nvSpPr>
            <p:cNvPr id="6" name="Freeform 6"/>
            <p:cNvSpPr/>
            <p:nvPr/>
          </p:nvSpPr>
          <p:spPr>
            <a:xfrm>
              <a:off x="0" y="0"/>
              <a:ext cx="867643" cy="754731"/>
            </a:xfrm>
            <a:custGeom>
              <a:avLst/>
              <a:gdLst/>
              <a:ahLst/>
              <a:cxnLst/>
              <a:rect l="l" t="t" r="r" b="b"/>
              <a:pathLst>
                <a:path w="867643" h="754731">
                  <a:moveTo>
                    <a:pt x="0" y="0"/>
                  </a:moveTo>
                  <a:lnTo>
                    <a:pt x="867643" y="0"/>
                  </a:lnTo>
                  <a:lnTo>
                    <a:pt x="867643" y="754731"/>
                  </a:lnTo>
                  <a:lnTo>
                    <a:pt x="0" y="754731"/>
                  </a:lnTo>
                  <a:close/>
                </a:path>
              </a:pathLst>
            </a:custGeom>
            <a:solidFill>
              <a:srgbClr val="FFFFFF"/>
            </a:solidFill>
          </p:spPr>
          <p:txBody>
            <a:bodyPr/>
            <a:lstStyle/>
            <a:p>
              <a:endParaRPr lang="en-US"/>
            </a:p>
          </p:txBody>
        </p:sp>
        <p:sp>
          <p:nvSpPr>
            <p:cNvPr id="7" name="TextBox 7"/>
            <p:cNvSpPr txBox="1"/>
            <p:nvPr/>
          </p:nvSpPr>
          <p:spPr>
            <a:xfrm>
              <a:off x="0" y="-47625"/>
              <a:ext cx="867643" cy="802356"/>
            </a:xfrm>
            <a:prstGeom prst="rect">
              <a:avLst/>
            </a:prstGeom>
          </p:spPr>
          <p:txBody>
            <a:bodyPr lIns="50800" tIns="50800" rIns="50800" bIns="50800" rtlCol="0" anchor="ctr"/>
            <a:lstStyle/>
            <a:p>
              <a:pPr algn="ctr">
                <a:lnSpc>
                  <a:spcPts val="3500"/>
                </a:lnSpc>
              </a:pPr>
              <a:endParaRPr/>
            </a:p>
          </p:txBody>
        </p:sp>
      </p:grpSp>
      <p:sp>
        <p:nvSpPr>
          <p:cNvPr id="8" name="TextBox 8"/>
          <p:cNvSpPr txBox="1"/>
          <p:nvPr/>
        </p:nvSpPr>
        <p:spPr>
          <a:xfrm>
            <a:off x="4675163" y="3589620"/>
            <a:ext cx="1157015" cy="1485109"/>
          </a:xfrm>
          <a:prstGeom prst="rect">
            <a:avLst/>
          </a:prstGeom>
        </p:spPr>
        <p:txBody>
          <a:bodyPr lIns="0" tIns="0" rIns="0" bIns="0" rtlCol="0" anchor="t">
            <a:spAutoFit/>
          </a:bodyPr>
          <a:lstStyle/>
          <a:p>
            <a:pPr algn="l">
              <a:lnSpc>
                <a:spcPts val="12118"/>
              </a:lnSpc>
            </a:pPr>
            <a:r>
              <a:rPr lang="en-US" sz="8656">
                <a:solidFill>
                  <a:srgbClr val="104170"/>
                </a:solidFill>
                <a:latin typeface="Garet Bold"/>
              </a:rPr>
              <a:t>2.</a:t>
            </a:r>
          </a:p>
        </p:txBody>
      </p:sp>
      <p:sp>
        <p:nvSpPr>
          <p:cNvPr id="9" name="AutoShape 9"/>
          <p:cNvSpPr/>
          <p:nvPr/>
        </p:nvSpPr>
        <p:spPr>
          <a:xfrm>
            <a:off x="762596" y="5027104"/>
            <a:ext cx="4870755" cy="0"/>
          </a:xfrm>
          <a:prstGeom prst="line">
            <a:avLst/>
          </a:prstGeom>
          <a:ln w="47625" cap="flat">
            <a:solidFill>
              <a:srgbClr val="CC0000"/>
            </a:solidFill>
            <a:prstDash val="solid"/>
            <a:headEnd type="none" w="sm" len="sm"/>
            <a:tailEnd type="none" w="sm" len="sm"/>
          </a:ln>
        </p:spPr>
        <p:txBody>
          <a:bodyPr/>
          <a:lstStyle/>
          <a:p>
            <a:endParaRPr lang="en-US"/>
          </a:p>
        </p:txBody>
      </p:sp>
      <p:sp>
        <p:nvSpPr>
          <p:cNvPr id="10" name="AutoShape 10"/>
          <p:cNvSpPr/>
          <p:nvPr/>
        </p:nvSpPr>
        <p:spPr>
          <a:xfrm>
            <a:off x="9459639" y="6721484"/>
            <a:ext cx="4870755" cy="0"/>
          </a:xfrm>
          <a:prstGeom prst="line">
            <a:avLst/>
          </a:prstGeom>
          <a:ln w="47625" cap="flat">
            <a:solidFill>
              <a:srgbClr val="CC0000"/>
            </a:solidFill>
            <a:prstDash val="solid"/>
            <a:headEnd type="none" w="sm" len="sm"/>
            <a:tailEnd type="none" w="sm" len="sm"/>
          </a:ln>
        </p:spPr>
        <p:txBody>
          <a:bodyPr/>
          <a:lstStyle/>
          <a:p>
            <a:endParaRPr lang="en-US"/>
          </a:p>
        </p:txBody>
      </p:sp>
      <p:sp>
        <p:nvSpPr>
          <p:cNvPr id="11" name="TextBox 11"/>
          <p:cNvSpPr txBox="1"/>
          <p:nvPr/>
        </p:nvSpPr>
        <p:spPr>
          <a:xfrm>
            <a:off x="14754592" y="3713445"/>
            <a:ext cx="2838712" cy="860425"/>
          </a:xfrm>
          <a:prstGeom prst="rect">
            <a:avLst/>
          </a:prstGeom>
        </p:spPr>
        <p:txBody>
          <a:bodyPr lIns="0" tIns="0" rIns="0" bIns="0" rtlCol="0" anchor="t">
            <a:spAutoFit/>
          </a:bodyPr>
          <a:lstStyle/>
          <a:p>
            <a:pPr algn="l">
              <a:lnSpc>
                <a:spcPts val="3500"/>
              </a:lnSpc>
            </a:pPr>
            <a:r>
              <a:rPr lang="en-US" sz="2500">
                <a:solidFill>
                  <a:srgbClr val="232E54"/>
                </a:solidFill>
                <a:latin typeface="Cerebri Bold"/>
              </a:rPr>
              <a:t>How to Become and Insider?</a:t>
            </a:r>
          </a:p>
        </p:txBody>
      </p:sp>
      <p:sp>
        <p:nvSpPr>
          <p:cNvPr id="12" name="TextBox 12"/>
          <p:cNvSpPr txBox="1"/>
          <p:nvPr/>
        </p:nvSpPr>
        <p:spPr>
          <a:xfrm>
            <a:off x="13467713" y="3526910"/>
            <a:ext cx="1157015" cy="1485109"/>
          </a:xfrm>
          <a:prstGeom prst="rect">
            <a:avLst/>
          </a:prstGeom>
        </p:spPr>
        <p:txBody>
          <a:bodyPr lIns="0" tIns="0" rIns="0" bIns="0" rtlCol="0" anchor="t">
            <a:spAutoFit/>
          </a:bodyPr>
          <a:lstStyle/>
          <a:p>
            <a:pPr algn="l">
              <a:lnSpc>
                <a:spcPts val="12118"/>
              </a:lnSpc>
            </a:pPr>
            <a:r>
              <a:rPr lang="en-US" sz="8656">
                <a:solidFill>
                  <a:srgbClr val="104170"/>
                </a:solidFill>
                <a:latin typeface="Garet Bold"/>
              </a:rPr>
              <a:t>4.</a:t>
            </a:r>
          </a:p>
        </p:txBody>
      </p:sp>
      <p:sp>
        <p:nvSpPr>
          <p:cNvPr id="13" name="TextBox 13"/>
          <p:cNvSpPr txBox="1"/>
          <p:nvPr/>
        </p:nvSpPr>
        <p:spPr>
          <a:xfrm>
            <a:off x="1321101" y="2312658"/>
            <a:ext cx="2368782" cy="860425"/>
          </a:xfrm>
          <a:prstGeom prst="rect">
            <a:avLst/>
          </a:prstGeom>
        </p:spPr>
        <p:txBody>
          <a:bodyPr lIns="0" tIns="0" rIns="0" bIns="0" rtlCol="0" anchor="t">
            <a:spAutoFit/>
          </a:bodyPr>
          <a:lstStyle/>
          <a:p>
            <a:pPr algn="l">
              <a:lnSpc>
                <a:spcPts val="3500"/>
              </a:lnSpc>
            </a:pPr>
            <a:r>
              <a:rPr lang="en-US" sz="2500">
                <a:solidFill>
                  <a:srgbClr val="FFFFFF"/>
                </a:solidFill>
                <a:latin typeface="Cerebri Bold"/>
              </a:rPr>
              <a:t>Who Is DATAVERSITY?</a:t>
            </a:r>
          </a:p>
        </p:txBody>
      </p:sp>
      <p:sp>
        <p:nvSpPr>
          <p:cNvPr id="14" name="TextBox 14"/>
          <p:cNvSpPr txBox="1"/>
          <p:nvPr/>
        </p:nvSpPr>
        <p:spPr>
          <a:xfrm>
            <a:off x="10160661" y="2312658"/>
            <a:ext cx="2970809" cy="860425"/>
          </a:xfrm>
          <a:prstGeom prst="rect">
            <a:avLst/>
          </a:prstGeom>
        </p:spPr>
        <p:txBody>
          <a:bodyPr lIns="0" tIns="0" rIns="0" bIns="0" rtlCol="0" anchor="t">
            <a:spAutoFit/>
          </a:bodyPr>
          <a:lstStyle/>
          <a:p>
            <a:pPr algn="l">
              <a:lnSpc>
                <a:spcPts val="3500"/>
              </a:lnSpc>
            </a:pPr>
            <a:r>
              <a:rPr lang="en-US" sz="2500">
                <a:solidFill>
                  <a:srgbClr val="FFFFFF"/>
                </a:solidFill>
                <a:latin typeface="Cerebri Bold"/>
              </a:rPr>
              <a:t>Trends in Data Management?</a:t>
            </a:r>
          </a:p>
        </p:txBody>
      </p:sp>
      <p:sp>
        <p:nvSpPr>
          <p:cNvPr id="15" name="TextBox 15"/>
          <p:cNvSpPr txBox="1"/>
          <p:nvPr/>
        </p:nvSpPr>
        <p:spPr>
          <a:xfrm>
            <a:off x="5832178" y="3974411"/>
            <a:ext cx="2368782" cy="860425"/>
          </a:xfrm>
          <a:prstGeom prst="rect">
            <a:avLst/>
          </a:prstGeom>
        </p:spPr>
        <p:txBody>
          <a:bodyPr lIns="0" tIns="0" rIns="0" bIns="0" rtlCol="0" anchor="t">
            <a:spAutoFit/>
          </a:bodyPr>
          <a:lstStyle/>
          <a:p>
            <a:pPr algn="l">
              <a:lnSpc>
                <a:spcPts val="3500"/>
              </a:lnSpc>
            </a:pPr>
            <a:r>
              <a:rPr lang="en-US" sz="2500">
                <a:solidFill>
                  <a:srgbClr val="232E54"/>
                </a:solidFill>
                <a:latin typeface="Cerebri Bold"/>
              </a:rPr>
              <a:t>What Is an Insider?</a:t>
            </a:r>
          </a:p>
        </p:txBody>
      </p:sp>
      <p:sp>
        <p:nvSpPr>
          <p:cNvPr id="16" name="TextBox 16"/>
          <p:cNvSpPr txBox="1"/>
          <p:nvPr/>
        </p:nvSpPr>
        <p:spPr>
          <a:xfrm>
            <a:off x="392525" y="1938403"/>
            <a:ext cx="1157015" cy="1485109"/>
          </a:xfrm>
          <a:prstGeom prst="rect">
            <a:avLst/>
          </a:prstGeom>
        </p:spPr>
        <p:txBody>
          <a:bodyPr lIns="0" tIns="0" rIns="0" bIns="0" rtlCol="0" anchor="t">
            <a:spAutoFit/>
          </a:bodyPr>
          <a:lstStyle/>
          <a:p>
            <a:pPr algn="l">
              <a:lnSpc>
                <a:spcPts val="12118"/>
              </a:lnSpc>
            </a:pPr>
            <a:r>
              <a:rPr lang="en-US" sz="8656">
                <a:solidFill>
                  <a:srgbClr val="FFFFFF"/>
                </a:solidFill>
                <a:latin typeface="Garet Bold"/>
              </a:rPr>
              <a:t>1.</a:t>
            </a:r>
          </a:p>
        </p:txBody>
      </p:sp>
      <p:sp>
        <p:nvSpPr>
          <p:cNvPr id="17" name="TextBox 17"/>
          <p:cNvSpPr txBox="1"/>
          <p:nvPr/>
        </p:nvSpPr>
        <p:spPr>
          <a:xfrm>
            <a:off x="9003647" y="1938403"/>
            <a:ext cx="1157015" cy="1485109"/>
          </a:xfrm>
          <a:prstGeom prst="rect">
            <a:avLst/>
          </a:prstGeom>
        </p:spPr>
        <p:txBody>
          <a:bodyPr lIns="0" tIns="0" rIns="0" bIns="0" rtlCol="0" anchor="t">
            <a:spAutoFit/>
          </a:bodyPr>
          <a:lstStyle/>
          <a:p>
            <a:pPr algn="l">
              <a:lnSpc>
                <a:spcPts val="12118"/>
              </a:lnSpc>
            </a:pPr>
            <a:r>
              <a:rPr lang="en-US" sz="8656">
                <a:solidFill>
                  <a:srgbClr val="FFFFFF"/>
                </a:solidFill>
                <a:latin typeface="Garet Bold"/>
              </a:rPr>
              <a:t>3.</a:t>
            </a:r>
          </a:p>
        </p:txBody>
      </p:sp>
      <p:sp>
        <p:nvSpPr>
          <p:cNvPr id="18" name="TextBox 18"/>
          <p:cNvSpPr txBox="1"/>
          <p:nvPr/>
        </p:nvSpPr>
        <p:spPr>
          <a:xfrm>
            <a:off x="10160661" y="3703920"/>
            <a:ext cx="2970809" cy="2510790"/>
          </a:xfrm>
          <a:prstGeom prst="rect">
            <a:avLst/>
          </a:prstGeom>
        </p:spPr>
        <p:txBody>
          <a:bodyPr lIns="0" tIns="0" rIns="0" bIns="0" rtlCol="0" anchor="t">
            <a:spAutoFit/>
          </a:bodyPr>
          <a:lstStyle/>
          <a:p>
            <a:pPr algn="l">
              <a:lnSpc>
                <a:spcPts val="3359"/>
              </a:lnSpc>
            </a:pPr>
            <a:r>
              <a:rPr lang="en-US" sz="2400">
                <a:solidFill>
                  <a:srgbClr val="FFFFFF"/>
                </a:solidFill>
                <a:latin typeface="Glacial Indifference"/>
              </a:rPr>
              <a:t>Businesses need professionals knowledgeable about data – whether your role is data-focused or not!</a:t>
            </a:r>
          </a:p>
        </p:txBody>
      </p:sp>
      <p:sp>
        <p:nvSpPr>
          <p:cNvPr id="19" name="TextBox 19"/>
          <p:cNvSpPr txBox="1"/>
          <p:nvPr/>
        </p:nvSpPr>
        <p:spPr>
          <a:xfrm>
            <a:off x="5832178" y="5148668"/>
            <a:ext cx="2838712" cy="1672590"/>
          </a:xfrm>
          <a:prstGeom prst="rect">
            <a:avLst/>
          </a:prstGeom>
        </p:spPr>
        <p:txBody>
          <a:bodyPr lIns="0" tIns="0" rIns="0" bIns="0" rtlCol="0" anchor="t">
            <a:spAutoFit/>
          </a:bodyPr>
          <a:lstStyle/>
          <a:p>
            <a:pPr algn="l">
              <a:lnSpc>
                <a:spcPts val="3359"/>
              </a:lnSpc>
            </a:pPr>
            <a:r>
              <a:rPr lang="en-US" sz="2400">
                <a:solidFill>
                  <a:srgbClr val="232E54"/>
                </a:solidFill>
                <a:latin typeface="Glacial Indifference"/>
              </a:rPr>
              <a:t>Learn about our subscription options and which one may be best for you.</a:t>
            </a:r>
          </a:p>
        </p:txBody>
      </p:sp>
      <p:sp>
        <p:nvSpPr>
          <p:cNvPr id="20" name="TextBox 20"/>
          <p:cNvSpPr txBox="1"/>
          <p:nvPr/>
        </p:nvSpPr>
        <p:spPr>
          <a:xfrm>
            <a:off x="14624728" y="4939118"/>
            <a:ext cx="2838712" cy="2091690"/>
          </a:xfrm>
          <a:prstGeom prst="rect">
            <a:avLst/>
          </a:prstGeom>
        </p:spPr>
        <p:txBody>
          <a:bodyPr lIns="0" tIns="0" rIns="0" bIns="0" rtlCol="0" anchor="t">
            <a:spAutoFit/>
          </a:bodyPr>
          <a:lstStyle/>
          <a:p>
            <a:pPr algn="l">
              <a:lnSpc>
                <a:spcPts val="3359"/>
              </a:lnSpc>
            </a:pPr>
            <a:r>
              <a:rPr lang="en-US" sz="2400">
                <a:solidFill>
                  <a:srgbClr val="232E54"/>
                </a:solidFill>
                <a:latin typeface="Glacial Indifference"/>
              </a:rPr>
              <a:t>Learn more about the perks of becoming an Insider and how to make the most out of your subscription.</a:t>
            </a:r>
          </a:p>
        </p:txBody>
      </p:sp>
      <p:sp>
        <p:nvSpPr>
          <p:cNvPr id="21" name="TextBox 21"/>
          <p:cNvSpPr txBox="1"/>
          <p:nvPr/>
        </p:nvSpPr>
        <p:spPr>
          <a:xfrm>
            <a:off x="392525" y="8537653"/>
            <a:ext cx="9724147" cy="1173360"/>
          </a:xfrm>
          <a:prstGeom prst="rect">
            <a:avLst/>
          </a:prstGeom>
        </p:spPr>
        <p:txBody>
          <a:bodyPr lIns="0" tIns="0" rIns="0" bIns="0" rtlCol="0" anchor="t">
            <a:spAutoFit/>
          </a:bodyPr>
          <a:lstStyle/>
          <a:p>
            <a:pPr algn="l">
              <a:lnSpc>
                <a:spcPts val="9614"/>
              </a:lnSpc>
            </a:pPr>
            <a:r>
              <a:rPr lang="en-US" sz="6867">
                <a:solidFill>
                  <a:srgbClr val="FFFFFF"/>
                </a:solidFill>
                <a:latin typeface="Cerebri Bold"/>
              </a:rPr>
              <a:t>What to expect today</a:t>
            </a:r>
          </a:p>
        </p:txBody>
      </p:sp>
      <p:grpSp>
        <p:nvGrpSpPr>
          <p:cNvPr id="22" name="Group 22"/>
          <p:cNvGrpSpPr/>
          <p:nvPr/>
        </p:nvGrpSpPr>
        <p:grpSpPr>
          <a:xfrm>
            <a:off x="14330394" y="269387"/>
            <a:ext cx="4241780" cy="1518627"/>
            <a:chOff x="0" y="0"/>
            <a:chExt cx="5655706" cy="2024835"/>
          </a:xfrm>
        </p:grpSpPr>
        <p:sp>
          <p:nvSpPr>
            <p:cNvPr id="23" name="Freeform 23"/>
            <p:cNvSpPr/>
            <p:nvPr/>
          </p:nvSpPr>
          <p:spPr>
            <a:xfrm>
              <a:off x="861008" y="0"/>
              <a:ext cx="4060601" cy="1375133"/>
            </a:xfrm>
            <a:custGeom>
              <a:avLst/>
              <a:gdLst/>
              <a:ahLst/>
              <a:cxnLst/>
              <a:rect l="l" t="t" r="r" b="b"/>
              <a:pathLst>
                <a:path w="4060601" h="1375133">
                  <a:moveTo>
                    <a:pt x="0" y="0"/>
                  </a:moveTo>
                  <a:lnTo>
                    <a:pt x="4060601" y="0"/>
                  </a:lnTo>
                  <a:lnTo>
                    <a:pt x="4060601" y="1375133"/>
                  </a:lnTo>
                  <a:lnTo>
                    <a:pt x="0" y="1375133"/>
                  </a:lnTo>
                  <a:lnTo>
                    <a:pt x="0" y="0"/>
                  </a:lnTo>
                  <a:close/>
                </a:path>
              </a:pathLst>
            </a:custGeom>
            <a:blipFill>
              <a:blip r:embed="rId3"/>
              <a:stretch>
                <a:fillRect/>
              </a:stretch>
            </a:blipFill>
          </p:spPr>
          <p:txBody>
            <a:bodyPr/>
            <a:lstStyle/>
            <a:p>
              <a:endParaRPr lang="en-US"/>
            </a:p>
          </p:txBody>
        </p:sp>
        <p:sp>
          <p:nvSpPr>
            <p:cNvPr id="24" name="TextBox 24"/>
            <p:cNvSpPr txBox="1"/>
            <p:nvPr/>
          </p:nvSpPr>
          <p:spPr>
            <a:xfrm>
              <a:off x="0" y="1649553"/>
              <a:ext cx="5655706" cy="375283"/>
            </a:xfrm>
            <a:prstGeom prst="rect">
              <a:avLst/>
            </a:prstGeom>
          </p:spPr>
          <p:txBody>
            <a:bodyPr lIns="0" tIns="0" rIns="0" bIns="0" rtlCol="0" anchor="t">
              <a:spAutoFit/>
            </a:bodyPr>
            <a:lstStyle/>
            <a:p>
              <a:pPr algn="ctr">
                <a:lnSpc>
                  <a:spcPts val="2333"/>
                </a:lnSpc>
              </a:pPr>
              <a:r>
                <a:rPr lang="en-US" sz="1666">
                  <a:solidFill>
                    <a:srgbClr val="FFFFFF"/>
                  </a:solidFill>
                  <a:latin typeface="Cerebri Bold"/>
                </a:rPr>
                <a:t>TRAINING.DATAVERSITY.NET</a:t>
              </a:r>
            </a:p>
          </p:txBody>
        </p:sp>
      </p:grpSp>
      <p:sp>
        <p:nvSpPr>
          <p:cNvPr id="25" name="TextBox 25"/>
          <p:cNvSpPr txBox="1"/>
          <p:nvPr/>
        </p:nvSpPr>
        <p:spPr>
          <a:xfrm>
            <a:off x="1288740" y="3502748"/>
            <a:ext cx="2970809" cy="834390"/>
          </a:xfrm>
          <a:prstGeom prst="rect">
            <a:avLst/>
          </a:prstGeom>
        </p:spPr>
        <p:txBody>
          <a:bodyPr lIns="0" tIns="0" rIns="0" bIns="0" rtlCol="0" anchor="t">
            <a:spAutoFit/>
          </a:bodyPr>
          <a:lstStyle/>
          <a:p>
            <a:pPr algn="l">
              <a:lnSpc>
                <a:spcPts val="3359"/>
              </a:lnSpc>
            </a:pPr>
            <a:r>
              <a:rPr lang="en-US" sz="2400">
                <a:solidFill>
                  <a:srgbClr val="FFFFFF"/>
                </a:solidFill>
                <a:latin typeface="Glacial Indifference"/>
              </a:rPr>
              <a:t>Learn about who we are and what we do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US"/>
          </a:p>
        </p:txBody>
      </p:sp>
      <p:grpSp>
        <p:nvGrpSpPr>
          <p:cNvPr id="3" name="Group 3"/>
          <p:cNvGrpSpPr/>
          <p:nvPr/>
        </p:nvGrpSpPr>
        <p:grpSpPr>
          <a:xfrm>
            <a:off x="0" y="0"/>
            <a:ext cx="5592393" cy="10287000"/>
            <a:chOff x="0" y="0"/>
            <a:chExt cx="1092614" cy="2009822"/>
          </a:xfrm>
        </p:grpSpPr>
        <p:sp>
          <p:nvSpPr>
            <p:cNvPr id="4" name="Freeform 4"/>
            <p:cNvSpPr/>
            <p:nvPr/>
          </p:nvSpPr>
          <p:spPr>
            <a:xfrm>
              <a:off x="0" y="0"/>
              <a:ext cx="1092614" cy="2009822"/>
            </a:xfrm>
            <a:custGeom>
              <a:avLst/>
              <a:gdLst/>
              <a:ahLst/>
              <a:cxnLst/>
              <a:rect l="l" t="t" r="r" b="b"/>
              <a:pathLst>
                <a:path w="1092614" h="2009822">
                  <a:moveTo>
                    <a:pt x="0" y="0"/>
                  </a:moveTo>
                  <a:lnTo>
                    <a:pt x="1092614" y="0"/>
                  </a:lnTo>
                  <a:lnTo>
                    <a:pt x="1092614" y="2009822"/>
                  </a:lnTo>
                  <a:lnTo>
                    <a:pt x="0" y="2009822"/>
                  </a:lnTo>
                  <a:close/>
                </a:path>
              </a:pathLst>
            </a:custGeom>
            <a:solidFill>
              <a:srgbClr val="104170"/>
            </a:solidFill>
          </p:spPr>
          <p:txBody>
            <a:bodyPr/>
            <a:lstStyle/>
            <a:p>
              <a:endParaRPr lang="en-US"/>
            </a:p>
          </p:txBody>
        </p:sp>
        <p:sp>
          <p:nvSpPr>
            <p:cNvPr id="5" name="TextBox 5"/>
            <p:cNvSpPr txBox="1"/>
            <p:nvPr/>
          </p:nvSpPr>
          <p:spPr>
            <a:xfrm>
              <a:off x="0" y="-47625"/>
              <a:ext cx="1092614" cy="2057447"/>
            </a:xfrm>
            <a:prstGeom prst="rect">
              <a:avLst/>
            </a:prstGeom>
          </p:spPr>
          <p:txBody>
            <a:bodyPr lIns="50800" tIns="50800" rIns="50800" bIns="50800" rtlCol="0" anchor="ctr"/>
            <a:lstStyle/>
            <a:p>
              <a:pPr algn="ctr">
                <a:lnSpc>
                  <a:spcPts val="3500"/>
                </a:lnSpc>
              </a:pPr>
              <a:endParaRPr/>
            </a:p>
          </p:txBody>
        </p:sp>
      </p:grpSp>
      <p:grpSp>
        <p:nvGrpSpPr>
          <p:cNvPr id="6" name="Group 6"/>
          <p:cNvGrpSpPr/>
          <p:nvPr/>
        </p:nvGrpSpPr>
        <p:grpSpPr>
          <a:xfrm>
            <a:off x="2467445" y="4859062"/>
            <a:ext cx="4440912" cy="3862986"/>
            <a:chOff x="0" y="0"/>
            <a:chExt cx="867643" cy="754731"/>
          </a:xfrm>
        </p:grpSpPr>
        <p:sp>
          <p:nvSpPr>
            <p:cNvPr id="7" name="Freeform 7"/>
            <p:cNvSpPr/>
            <p:nvPr/>
          </p:nvSpPr>
          <p:spPr>
            <a:xfrm>
              <a:off x="0" y="0"/>
              <a:ext cx="867643" cy="754731"/>
            </a:xfrm>
            <a:custGeom>
              <a:avLst/>
              <a:gdLst/>
              <a:ahLst/>
              <a:cxnLst/>
              <a:rect l="l" t="t" r="r" b="b"/>
              <a:pathLst>
                <a:path w="867643" h="754731">
                  <a:moveTo>
                    <a:pt x="0" y="0"/>
                  </a:moveTo>
                  <a:lnTo>
                    <a:pt x="867643" y="0"/>
                  </a:lnTo>
                  <a:lnTo>
                    <a:pt x="867643" y="754731"/>
                  </a:lnTo>
                  <a:lnTo>
                    <a:pt x="0" y="754731"/>
                  </a:lnTo>
                  <a:close/>
                </a:path>
              </a:pathLst>
            </a:custGeom>
            <a:solidFill>
              <a:srgbClr val="7687A7"/>
            </a:solidFill>
          </p:spPr>
          <p:txBody>
            <a:bodyPr/>
            <a:lstStyle/>
            <a:p>
              <a:endParaRPr lang="en-US"/>
            </a:p>
          </p:txBody>
        </p:sp>
        <p:sp>
          <p:nvSpPr>
            <p:cNvPr id="8" name="TextBox 8"/>
            <p:cNvSpPr txBox="1"/>
            <p:nvPr/>
          </p:nvSpPr>
          <p:spPr>
            <a:xfrm>
              <a:off x="0" y="-47625"/>
              <a:ext cx="867643" cy="802356"/>
            </a:xfrm>
            <a:prstGeom prst="rect">
              <a:avLst/>
            </a:prstGeom>
          </p:spPr>
          <p:txBody>
            <a:bodyPr lIns="50800" tIns="50800" rIns="50800" bIns="50800" rtlCol="0" anchor="ctr"/>
            <a:lstStyle/>
            <a:p>
              <a:pPr algn="ctr">
                <a:lnSpc>
                  <a:spcPts val="3500"/>
                </a:lnSpc>
              </a:pPr>
              <a:endParaRPr/>
            </a:p>
          </p:txBody>
        </p:sp>
      </p:grpSp>
      <p:sp>
        <p:nvSpPr>
          <p:cNvPr id="9" name="Freeform 9"/>
          <p:cNvSpPr/>
          <p:nvPr/>
        </p:nvSpPr>
        <p:spPr>
          <a:xfrm>
            <a:off x="1701420" y="5143500"/>
            <a:ext cx="1532050" cy="1532050"/>
          </a:xfrm>
          <a:custGeom>
            <a:avLst/>
            <a:gdLst/>
            <a:ahLst/>
            <a:cxnLst/>
            <a:rect l="l" t="t" r="r" b="b"/>
            <a:pathLst>
              <a:path w="1532050" h="1532050">
                <a:moveTo>
                  <a:pt x="0" y="0"/>
                </a:moveTo>
                <a:lnTo>
                  <a:pt x="1532050" y="0"/>
                </a:lnTo>
                <a:lnTo>
                  <a:pt x="1532050" y="1532050"/>
                </a:lnTo>
                <a:lnTo>
                  <a:pt x="0" y="1532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3503510" y="6627925"/>
            <a:ext cx="3185981" cy="474489"/>
          </a:xfrm>
          <a:prstGeom prst="rect">
            <a:avLst/>
          </a:prstGeom>
        </p:spPr>
        <p:txBody>
          <a:bodyPr lIns="0" tIns="0" rIns="0" bIns="0" rtlCol="0" anchor="t">
            <a:spAutoFit/>
          </a:bodyPr>
          <a:lstStyle/>
          <a:p>
            <a:pPr algn="l">
              <a:lnSpc>
                <a:spcPts val="3920"/>
              </a:lnSpc>
            </a:pPr>
            <a:r>
              <a:rPr lang="en-US" sz="2800" dirty="0">
                <a:solidFill>
                  <a:srgbClr val="FFFFFF"/>
                </a:solidFill>
                <a:latin typeface="Cerebri Bold"/>
              </a:rPr>
              <a:t>$1,933 per year.</a:t>
            </a:r>
          </a:p>
        </p:txBody>
      </p:sp>
      <p:sp>
        <p:nvSpPr>
          <p:cNvPr id="11" name="TextBox 11"/>
          <p:cNvSpPr txBox="1"/>
          <p:nvPr/>
        </p:nvSpPr>
        <p:spPr>
          <a:xfrm>
            <a:off x="9144000" y="275923"/>
            <a:ext cx="5841604" cy="1943735"/>
          </a:xfrm>
          <a:prstGeom prst="rect">
            <a:avLst/>
          </a:prstGeom>
        </p:spPr>
        <p:txBody>
          <a:bodyPr lIns="0" tIns="0" rIns="0" bIns="0" rtlCol="0" anchor="t">
            <a:spAutoFit/>
          </a:bodyPr>
          <a:lstStyle/>
          <a:p>
            <a:pPr algn="l">
              <a:lnSpc>
                <a:spcPts val="7840"/>
              </a:lnSpc>
            </a:pPr>
            <a:r>
              <a:rPr lang="en-US" sz="5600">
                <a:solidFill>
                  <a:srgbClr val="104170"/>
                </a:solidFill>
                <a:latin typeface="Cerebri Bold"/>
              </a:rPr>
              <a:t>Elite Subscription</a:t>
            </a:r>
          </a:p>
        </p:txBody>
      </p:sp>
      <p:sp>
        <p:nvSpPr>
          <p:cNvPr id="12" name="TextBox 12"/>
          <p:cNvSpPr txBox="1"/>
          <p:nvPr/>
        </p:nvSpPr>
        <p:spPr>
          <a:xfrm>
            <a:off x="9144000" y="2770495"/>
            <a:ext cx="6124633" cy="1820037"/>
          </a:xfrm>
          <a:prstGeom prst="rect">
            <a:avLst/>
          </a:prstGeom>
        </p:spPr>
        <p:txBody>
          <a:bodyPr lIns="0" tIns="0" rIns="0" bIns="0" rtlCol="0" anchor="t">
            <a:spAutoFit/>
          </a:bodyPr>
          <a:lstStyle/>
          <a:p>
            <a:pPr algn="l">
              <a:lnSpc>
                <a:spcPts val="3624"/>
              </a:lnSpc>
            </a:pPr>
            <a:r>
              <a:rPr lang="en-US" sz="2400">
                <a:solidFill>
                  <a:srgbClr val="104170"/>
                </a:solidFill>
                <a:latin typeface="Glacial Indifference"/>
              </a:rPr>
              <a:t>The Elite subscription takes your knowledge to the next level by combining cutomized learning wtih industry-leading certification preparation.</a:t>
            </a:r>
          </a:p>
        </p:txBody>
      </p:sp>
      <p:sp>
        <p:nvSpPr>
          <p:cNvPr id="13" name="TextBox 13"/>
          <p:cNvSpPr txBox="1"/>
          <p:nvPr/>
        </p:nvSpPr>
        <p:spPr>
          <a:xfrm>
            <a:off x="3503510" y="5358550"/>
            <a:ext cx="2368782" cy="860425"/>
          </a:xfrm>
          <a:prstGeom prst="rect">
            <a:avLst/>
          </a:prstGeom>
        </p:spPr>
        <p:txBody>
          <a:bodyPr lIns="0" tIns="0" rIns="0" bIns="0" rtlCol="0" anchor="t">
            <a:spAutoFit/>
          </a:bodyPr>
          <a:lstStyle/>
          <a:p>
            <a:pPr algn="l">
              <a:lnSpc>
                <a:spcPts val="3500"/>
              </a:lnSpc>
            </a:pPr>
            <a:r>
              <a:rPr lang="en-US" sz="2500">
                <a:solidFill>
                  <a:srgbClr val="FFFFFF"/>
                </a:solidFill>
                <a:latin typeface="Cerebri Bold"/>
              </a:rPr>
              <a:t>Billed monthly or annually</a:t>
            </a:r>
          </a:p>
        </p:txBody>
      </p:sp>
      <p:sp>
        <p:nvSpPr>
          <p:cNvPr id="14" name="Freeform 14"/>
          <p:cNvSpPr/>
          <p:nvPr/>
        </p:nvSpPr>
        <p:spPr>
          <a:xfrm>
            <a:off x="8080742" y="2846910"/>
            <a:ext cx="858337" cy="967140"/>
          </a:xfrm>
          <a:custGeom>
            <a:avLst/>
            <a:gdLst/>
            <a:ahLst/>
            <a:cxnLst/>
            <a:rect l="l" t="t" r="r" b="b"/>
            <a:pathLst>
              <a:path w="858337" h="967140">
                <a:moveTo>
                  <a:pt x="0" y="0"/>
                </a:moveTo>
                <a:lnTo>
                  <a:pt x="858337" y="0"/>
                </a:lnTo>
                <a:lnTo>
                  <a:pt x="858337" y="967140"/>
                </a:lnTo>
                <a:lnTo>
                  <a:pt x="0" y="9671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1957419" y="5437600"/>
            <a:ext cx="1001001" cy="1001001"/>
          </a:xfrm>
          <a:custGeom>
            <a:avLst/>
            <a:gdLst/>
            <a:ahLst/>
            <a:cxnLst/>
            <a:rect l="l" t="t" r="r" b="b"/>
            <a:pathLst>
              <a:path w="1001001" h="1001001">
                <a:moveTo>
                  <a:pt x="0" y="0"/>
                </a:moveTo>
                <a:lnTo>
                  <a:pt x="1001001" y="0"/>
                </a:lnTo>
                <a:lnTo>
                  <a:pt x="1001001" y="1001001"/>
                </a:lnTo>
                <a:lnTo>
                  <a:pt x="0" y="10010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6" name="Group 16"/>
          <p:cNvGrpSpPr/>
          <p:nvPr/>
        </p:nvGrpSpPr>
        <p:grpSpPr>
          <a:xfrm>
            <a:off x="510889" y="482000"/>
            <a:ext cx="4570616" cy="1636355"/>
            <a:chOff x="0" y="0"/>
            <a:chExt cx="6094154" cy="2181807"/>
          </a:xfrm>
        </p:grpSpPr>
        <p:sp>
          <p:nvSpPr>
            <p:cNvPr id="17" name="Freeform 17"/>
            <p:cNvSpPr/>
            <p:nvPr/>
          </p:nvSpPr>
          <p:spPr>
            <a:xfrm>
              <a:off x="927756" y="0"/>
              <a:ext cx="4375391" cy="1481737"/>
            </a:xfrm>
            <a:custGeom>
              <a:avLst/>
              <a:gdLst/>
              <a:ahLst/>
              <a:cxnLst/>
              <a:rect l="l" t="t" r="r" b="b"/>
              <a:pathLst>
                <a:path w="4375391" h="1481737">
                  <a:moveTo>
                    <a:pt x="0" y="0"/>
                  </a:moveTo>
                  <a:lnTo>
                    <a:pt x="4375391" y="0"/>
                  </a:lnTo>
                  <a:lnTo>
                    <a:pt x="4375391" y="1481737"/>
                  </a:lnTo>
                  <a:lnTo>
                    <a:pt x="0" y="1481737"/>
                  </a:lnTo>
                  <a:lnTo>
                    <a:pt x="0" y="0"/>
                  </a:lnTo>
                  <a:close/>
                </a:path>
              </a:pathLst>
            </a:custGeom>
            <a:blipFill>
              <a:blip r:embed="rId10"/>
              <a:stretch>
                <a:fillRect/>
              </a:stretch>
            </a:blipFill>
          </p:spPr>
          <p:txBody>
            <a:bodyPr/>
            <a:lstStyle/>
            <a:p>
              <a:endParaRPr lang="en-US"/>
            </a:p>
          </p:txBody>
        </p:sp>
        <p:sp>
          <p:nvSpPr>
            <p:cNvPr id="18" name="TextBox 18"/>
            <p:cNvSpPr txBox="1"/>
            <p:nvPr/>
          </p:nvSpPr>
          <p:spPr>
            <a:xfrm>
              <a:off x="0" y="1780385"/>
              <a:ext cx="6094154" cy="401422"/>
            </a:xfrm>
            <a:prstGeom prst="rect">
              <a:avLst/>
            </a:prstGeom>
          </p:spPr>
          <p:txBody>
            <a:bodyPr lIns="0" tIns="0" rIns="0" bIns="0" rtlCol="0" anchor="t">
              <a:spAutoFit/>
            </a:bodyPr>
            <a:lstStyle/>
            <a:p>
              <a:pPr algn="ctr">
                <a:lnSpc>
                  <a:spcPts val="2514"/>
                </a:lnSpc>
              </a:pPr>
              <a:r>
                <a:rPr lang="en-US" sz="1796">
                  <a:solidFill>
                    <a:srgbClr val="FFFFFF"/>
                  </a:solidFill>
                  <a:latin typeface="Cerebri Bold"/>
                </a:rPr>
                <a:t>TRAINING.DATAVERSITY.NET</a:t>
              </a:r>
            </a:p>
          </p:txBody>
        </p:sp>
      </p:grpSp>
      <p:sp>
        <p:nvSpPr>
          <p:cNvPr id="19" name="TextBox 19"/>
          <p:cNvSpPr txBox="1"/>
          <p:nvPr/>
        </p:nvSpPr>
        <p:spPr>
          <a:xfrm>
            <a:off x="8939079" y="5057775"/>
            <a:ext cx="6587851" cy="2277237"/>
          </a:xfrm>
          <a:prstGeom prst="rect">
            <a:avLst/>
          </a:prstGeom>
        </p:spPr>
        <p:txBody>
          <a:bodyPr lIns="0" tIns="0" rIns="0" bIns="0" rtlCol="0" anchor="t">
            <a:spAutoFit/>
          </a:bodyPr>
          <a:lstStyle/>
          <a:p>
            <a:pPr marL="518160" lvl="1" indent="-259080" algn="l">
              <a:lnSpc>
                <a:spcPts val="3624"/>
              </a:lnSpc>
              <a:buFont typeface="Arial"/>
              <a:buChar char="•"/>
            </a:pPr>
            <a:r>
              <a:rPr lang="en-US" sz="2400">
                <a:solidFill>
                  <a:srgbClr val="104170"/>
                </a:solidFill>
                <a:latin typeface="Glacial Indifference"/>
              </a:rPr>
              <a:t>Extensive on-demand content collection</a:t>
            </a:r>
          </a:p>
          <a:p>
            <a:pPr marL="518160" lvl="1" indent="-259080" algn="l">
              <a:lnSpc>
                <a:spcPts val="3624"/>
              </a:lnSpc>
              <a:buFont typeface="Arial"/>
              <a:buChar char="•"/>
            </a:pPr>
            <a:r>
              <a:rPr lang="en-US" sz="2400">
                <a:solidFill>
                  <a:srgbClr val="104170"/>
                </a:solidFill>
                <a:latin typeface="Glacial Indifference"/>
              </a:rPr>
              <a:t>Unlimited access during subscription</a:t>
            </a:r>
          </a:p>
          <a:p>
            <a:pPr marL="518160" lvl="1" indent="-259080" algn="l">
              <a:lnSpc>
                <a:spcPts val="3624"/>
              </a:lnSpc>
              <a:buFont typeface="Arial"/>
              <a:buChar char="•"/>
            </a:pPr>
            <a:r>
              <a:rPr lang="en-US" sz="2400">
                <a:solidFill>
                  <a:srgbClr val="104170"/>
                </a:solidFill>
                <a:latin typeface="Glacial Indifference"/>
              </a:rPr>
              <a:t>New content added regularly</a:t>
            </a:r>
          </a:p>
          <a:p>
            <a:pPr marL="518160" lvl="1" indent="-259080" algn="l">
              <a:lnSpc>
                <a:spcPts val="3624"/>
              </a:lnSpc>
              <a:buFont typeface="Arial"/>
              <a:buChar char="•"/>
            </a:pPr>
            <a:r>
              <a:rPr lang="en-US" sz="2400">
                <a:solidFill>
                  <a:srgbClr val="104170"/>
                </a:solidFill>
                <a:latin typeface="Glacial Indifference Bold"/>
              </a:rPr>
              <a:t>Comprehensive CDMP exam preparation</a:t>
            </a:r>
          </a:p>
          <a:p>
            <a:pPr marL="518160" lvl="1" indent="-259080" algn="l">
              <a:lnSpc>
                <a:spcPts val="3624"/>
              </a:lnSpc>
              <a:buFont typeface="Arial"/>
              <a:buChar char="•"/>
            </a:pPr>
            <a:r>
              <a:rPr lang="en-US" sz="2400">
                <a:solidFill>
                  <a:srgbClr val="104170"/>
                </a:solidFill>
                <a:latin typeface="Glacial Indifference"/>
              </a:rPr>
              <a:t>and more!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687A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028369" cy="10287000"/>
            <a:chOff x="0" y="0"/>
            <a:chExt cx="1373167" cy="2009822"/>
          </a:xfrm>
        </p:grpSpPr>
        <p:sp>
          <p:nvSpPr>
            <p:cNvPr id="3" name="Freeform 3"/>
            <p:cNvSpPr/>
            <p:nvPr/>
          </p:nvSpPr>
          <p:spPr>
            <a:xfrm>
              <a:off x="0" y="0"/>
              <a:ext cx="1373167" cy="2009822"/>
            </a:xfrm>
            <a:custGeom>
              <a:avLst/>
              <a:gdLst/>
              <a:ahLst/>
              <a:cxnLst/>
              <a:rect l="l" t="t" r="r" b="b"/>
              <a:pathLst>
                <a:path w="1373167" h="2009822">
                  <a:moveTo>
                    <a:pt x="0" y="0"/>
                  </a:moveTo>
                  <a:lnTo>
                    <a:pt x="1373167" y="0"/>
                  </a:lnTo>
                  <a:lnTo>
                    <a:pt x="1373167" y="2009822"/>
                  </a:lnTo>
                  <a:lnTo>
                    <a:pt x="0" y="2009822"/>
                  </a:lnTo>
                  <a:close/>
                </a:path>
              </a:pathLst>
            </a:custGeom>
            <a:solidFill>
              <a:srgbClr val="FFFFFF"/>
            </a:solidFill>
          </p:spPr>
          <p:txBody>
            <a:bodyPr/>
            <a:lstStyle/>
            <a:p>
              <a:endParaRPr lang="en-US"/>
            </a:p>
          </p:txBody>
        </p:sp>
        <p:sp>
          <p:nvSpPr>
            <p:cNvPr id="4" name="TextBox 4"/>
            <p:cNvSpPr txBox="1"/>
            <p:nvPr/>
          </p:nvSpPr>
          <p:spPr>
            <a:xfrm>
              <a:off x="0" y="-47625"/>
              <a:ext cx="1373167" cy="2057447"/>
            </a:xfrm>
            <a:prstGeom prst="rect">
              <a:avLst/>
            </a:prstGeom>
          </p:spPr>
          <p:txBody>
            <a:bodyPr lIns="50800" tIns="50800" rIns="50800" bIns="50800" rtlCol="0" anchor="ctr"/>
            <a:lstStyle/>
            <a:p>
              <a:pPr algn="ctr">
                <a:lnSpc>
                  <a:spcPts val="3500"/>
                </a:lnSpc>
              </a:pPr>
              <a:endParaRPr/>
            </a:p>
          </p:txBody>
        </p:sp>
      </p:grpSp>
      <p:sp>
        <p:nvSpPr>
          <p:cNvPr id="5" name="Freeform 5"/>
          <p:cNvSpPr/>
          <p:nvPr/>
        </p:nvSpPr>
        <p:spPr>
          <a:xfrm>
            <a:off x="-6938947" y="-121420"/>
            <a:ext cx="13877893" cy="10408420"/>
          </a:xfrm>
          <a:custGeom>
            <a:avLst/>
            <a:gdLst/>
            <a:ahLst/>
            <a:cxnLst/>
            <a:rect l="l" t="t" r="r" b="b"/>
            <a:pathLst>
              <a:path w="13877893" h="10408420">
                <a:moveTo>
                  <a:pt x="0" y="0"/>
                </a:moveTo>
                <a:lnTo>
                  <a:pt x="13877894" y="0"/>
                </a:lnTo>
                <a:lnTo>
                  <a:pt x="13877894" y="10408420"/>
                </a:lnTo>
                <a:lnTo>
                  <a:pt x="0" y="10408420"/>
                </a:lnTo>
                <a:lnTo>
                  <a:pt x="0" y="0"/>
                </a:lnTo>
                <a:close/>
              </a:path>
            </a:pathLst>
          </a:custGeom>
          <a:blipFill>
            <a:blip r:embed="rId3">
              <a:alphaModFix amt="26000"/>
            </a:blip>
            <a:stretch>
              <a:fillRect/>
            </a:stretch>
          </a:blipFill>
        </p:spPr>
        <p:txBody>
          <a:bodyPr/>
          <a:lstStyle/>
          <a:p>
            <a:endParaRPr lang="en-US"/>
          </a:p>
        </p:txBody>
      </p:sp>
      <p:grpSp>
        <p:nvGrpSpPr>
          <p:cNvPr id="6" name="Group 6"/>
          <p:cNvGrpSpPr/>
          <p:nvPr/>
        </p:nvGrpSpPr>
        <p:grpSpPr>
          <a:xfrm>
            <a:off x="3907129" y="1728369"/>
            <a:ext cx="2510702" cy="680619"/>
            <a:chOff x="0" y="0"/>
            <a:chExt cx="490528" cy="132976"/>
          </a:xfrm>
        </p:grpSpPr>
        <p:sp>
          <p:nvSpPr>
            <p:cNvPr id="7" name="Freeform 7"/>
            <p:cNvSpPr/>
            <p:nvPr/>
          </p:nvSpPr>
          <p:spPr>
            <a:xfrm>
              <a:off x="0" y="0"/>
              <a:ext cx="490528" cy="132976"/>
            </a:xfrm>
            <a:custGeom>
              <a:avLst/>
              <a:gdLst/>
              <a:ahLst/>
              <a:cxnLst/>
              <a:rect l="l" t="t" r="r" b="b"/>
              <a:pathLst>
                <a:path w="490528" h="132976">
                  <a:moveTo>
                    <a:pt x="0" y="0"/>
                  </a:moveTo>
                  <a:lnTo>
                    <a:pt x="490528" y="0"/>
                  </a:lnTo>
                  <a:lnTo>
                    <a:pt x="490528" y="132976"/>
                  </a:lnTo>
                  <a:lnTo>
                    <a:pt x="0" y="132976"/>
                  </a:lnTo>
                  <a:close/>
                </a:path>
              </a:pathLst>
            </a:custGeom>
            <a:solidFill>
              <a:srgbClr val="CC0000">
                <a:alpha val="84706"/>
              </a:srgbClr>
            </a:solidFill>
          </p:spPr>
          <p:txBody>
            <a:bodyPr/>
            <a:lstStyle/>
            <a:p>
              <a:endParaRPr lang="en-US"/>
            </a:p>
          </p:txBody>
        </p:sp>
        <p:sp>
          <p:nvSpPr>
            <p:cNvPr id="8" name="TextBox 8"/>
            <p:cNvSpPr txBox="1"/>
            <p:nvPr/>
          </p:nvSpPr>
          <p:spPr>
            <a:xfrm>
              <a:off x="0" y="-47625"/>
              <a:ext cx="490528" cy="180601"/>
            </a:xfrm>
            <a:prstGeom prst="rect">
              <a:avLst/>
            </a:prstGeom>
          </p:spPr>
          <p:txBody>
            <a:bodyPr lIns="50800" tIns="50800" rIns="50800" bIns="50800" rtlCol="0" anchor="ctr"/>
            <a:lstStyle/>
            <a:p>
              <a:pPr algn="ctr">
                <a:lnSpc>
                  <a:spcPts val="3500"/>
                </a:lnSpc>
              </a:pPr>
              <a:endParaRPr/>
            </a:p>
          </p:txBody>
        </p:sp>
      </p:grpSp>
      <p:sp>
        <p:nvSpPr>
          <p:cNvPr id="9" name="Freeform 9"/>
          <p:cNvSpPr/>
          <p:nvPr/>
        </p:nvSpPr>
        <p:spPr>
          <a:xfrm>
            <a:off x="8021424" y="1980729"/>
            <a:ext cx="9446583" cy="6293786"/>
          </a:xfrm>
          <a:custGeom>
            <a:avLst/>
            <a:gdLst/>
            <a:ahLst/>
            <a:cxnLst/>
            <a:rect l="l" t="t" r="r" b="b"/>
            <a:pathLst>
              <a:path w="9446583" h="6293786">
                <a:moveTo>
                  <a:pt x="0" y="0"/>
                </a:moveTo>
                <a:lnTo>
                  <a:pt x="9446584" y="0"/>
                </a:lnTo>
                <a:lnTo>
                  <a:pt x="9446584" y="6293786"/>
                </a:lnTo>
                <a:lnTo>
                  <a:pt x="0" y="6293786"/>
                </a:lnTo>
                <a:lnTo>
                  <a:pt x="0" y="0"/>
                </a:lnTo>
                <a:close/>
              </a:path>
            </a:pathLst>
          </a:custGeom>
          <a:blipFill>
            <a:blip r:embed="rId4"/>
            <a:stretch>
              <a:fillRect/>
            </a:stretch>
          </a:blipFill>
        </p:spPr>
        <p:txBody>
          <a:bodyPr/>
          <a:lstStyle/>
          <a:p>
            <a:endParaRPr lang="en-US"/>
          </a:p>
        </p:txBody>
      </p:sp>
      <p:grpSp>
        <p:nvGrpSpPr>
          <p:cNvPr id="10" name="Group 10"/>
          <p:cNvGrpSpPr/>
          <p:nvPr/>
        </p:nvGrpSpPr>
        <p:grpSpPr>
          <a:xfrm>
            <a:off x="486106" y="6199529"/>
            <a:ext cx="5350670" cy="3755135"/>
            <a:chOff x="0" y="0"/>
            <a:chExt cx="1045387" cy="733659"/>
          </a:xfrm>
        </p:grpSpPr>
        <p:sp>
          <p:nvSpPr>
            <p:cNvPr id="11" name="Freeform 11"/>
            <p:cNvSpPr/>
            <p:nvPr/>
          </p:nvSpPr>
          <p:spPr>
            <a:xfrm>
              <a:off x="0" y="0"/>
              <a:ext cx="1045387" cy="733659"/>
            </a:xfrm>
            <a:custGeom>
              <a:avLst/>
              <a:gdLst/>
              <a:ahLst/>
              <a:cxnLst/>
              <a:rect l="l" t="t" r="r" b="b"/>
              <a:pathLst>
                <a:path w="1045387" h="733659">
                  <a:moveTo>
                    <a:pt x="0" y="0"/>
                  </a:moveTo>
                  <a:lnTo>
                    <a:pt x="1045387" y="0"/>
                  </a:lnTo>
                  <a:lnTo>
                    <a:pt x="1045387" y="733659"/>
                  </a:lnTo>
                  <a:lnTo>
                    <a:pt x="0" y="733659"/>
                  </a:lnTo>
                  <a:close/>
                </a:path>
              </a:pathLst>
            </a:custGeom>
            <a:solidFill>
              <a:srgbClr val="7687A7">
                <a:alpha val="44706"/>
              </a:srgbClr>
            </a:solidFill>
          </p:spPr>
          <p:txBody>
            <a:bodyPr/>
            <a:lstStyle/>
            <a:p>
              <a:endParaRPr lang="en-US"/>
            </a:p>
          </p:txBody>
        </p:sp>
        <p:sp>
          <p:nvSpPr>
            <p:cNvPr id="12" name="TextBox 12"/>
            <p:cNvSpPr txBox="1"/>
            <p:nvPr/>
          </p:nvSpPr>
          <p:spPr>
            <a:xfrm>
              <a:off x="0" y="-47625"/>
              <a:ext cx="1045387" cy="781284"/>
            </a:xfrm>
            <a:prstGeom prst="rect">
              <a:avLst/>
            </a:prstGeom>
          </p:spPr>
          <p:txBody>
            <a:bodyPr lIns="50800" tIns="50800" rIns="50800" bIns="50800" rtlCol="0" anchor="ctr"/>
            <a:lstStyle/>
            <a:p>
              <a:pPr algn="ctr">
                <a:lnSpc>
                  <a:spcPts val="3500"/>
                </a:lnSpc>
              </a:pPr>
              <a:endParaRPr/>
            </a:p>
          </p:txBody>
        </p:sp>
      </p:grpSp>
      <p:grpSp>
        <p:nvGrpSpPr>
          <p:cNvPr id="13" name="Group 13"/>
          <p:cNvGrpSpPr/>
          <p:nvPr/>
        </p:nvGrpSpPr>
        <p:grpSpPr>
          <a:xfrm>
            <a:off x="486106" y="2874190"/>
            <a:ext cx="5350670" cy="2841088"/>
            <a:chOff x="0" y="0"/>
            <a:chExt cx="1045387" cy="555077"/>
          </a:xfrm>
        </p:grpSpPr>
        <p:sp>
          <p:nvSpPr>
            <p:cNvPr id="14" name="Freeform 14"/>
            <p:cNvSpPr/>
            <p:nvPr/>
          </p:nvSpPr>
          <p:spPr>
            <a:xfrm>
              <a:off x="0" y="0"/>
              <a:ext cx="1045387" cy="555077"/>
            </a:xfrm>
            <a:custGeom>
              <a:avLst/>
              <a:gdLst/>
              <a:ahLst/>
              <a:cxnLst/>
              <a:rect l="l" t="t" r="r" b="b"/>
              <a:pathLst>
                <a:path w="1045387" h="555077">
                  <a:moveTo>
                    <a:pt x="0" y="0"/>
                  </a:moveTo>
                  <a:lnTo>
                    <a:pt x="1045387" y="0"/>
                  </a:lnTo>
                  <a:lnTo>
                    <a:pt x="1045387" y="555077"/>
                  </a:lnTo>
                  <a:lnTo>
                    <a:pt x="0" y="555077"/>
                  </a:lnTo>
                  <a:close/>
                </a:path>
              </a:pathLst>
            </a:custGeom>
            <a:solidFill>
              <a:srgbClr val="7687A7">
                <a:alpha val="44706"/>
              </a:srgbClr>
            </a:solidFill>
          </p:spPr>
          <p:txBody>
            <a:bodyPr/>
            <a:lstStyle/>
            <a:p>
              <a:endParaRPr lang="en-US"/>
            </a:p>
          </p:txBody>
        </p:sp>
        <p:sp>
          <p:nvSpPr>
            <p:cNvPr id="15" name="TextBox 15"/>
            <p:cNvSpPr txBox="1"/>
            <p:nvPr/>
          </p:nvSpPr>
          <p:spPr>
            <a:xfrm>
              <a:off x="0" y="-47625"/>
              <a:ext cx="1045387" cy="602702"/>
            </a:xfrm>
            <a:prstGeom prst="rect">
              <a:avLst/>
            </a:prstGeom>
          </p:spPr>
          <p:txBody>
            <a:bodyPr lIns="50800" tIns="50800" rIns="50800" bIns="50800" rtlCol="0" anchor="ctr"/>
            <a:lstStyle/>
            <a:p>
              <a:pPr algn="ctr">
                <a:lnSpc>
                  <a:spcPts val="3500"/>
                </a:lnSpc>
              </a:pPr>
              <a:endParaRPr/>
            </a:p>
          </p:txBody>
        </p:sp>
      </p:grpSp>
      <p:grpSp>
        <p:nvGrpSpPr>
          <p:cNvPr id="16" name="Group 16"/>
          <p:cNvGrpSpPr/>
          <p:nvPr/>
        </p:nvGrpSpPr>
        <p:grpSpPr>
          <a:xfrm>
            <a:off x="14031291" y="8677544"/>
            <a:ext cx="5058790" cy="1334271"/>
            <a:chOff x="0" y="0"/>
            <a:chExt cx="6745053" cy="1779028"/>
          </a:xfrm>
        </p:grpSpPr>
        <p:sp>
          <p:nvSpPr>
            <p:cNvPr id="17" name="Freeform 17"/>
            <p:cNvSpPr/>
            <p:nvPr/>
          </p:nvSpPr>
          <p:spPr>
            <a:xfrm>
              <a:off x="1445636" y="0"/>
              <a:ext cx="3853781" cy="1305093"/>
            </a:xfrm>
            <a:custGeom>
              <a:avLst/>
              <a:gdLst/>
              <a:ahLst/>
              <a:cxnLst/>
              <a:rect l="l" t="t" r="r" b="b"/>
              <a:pathLst>
                <a:path w="3853781" h="1305093">
                  <a:moveTo>
                    <a:pt x="0" y="0"/>
                  </a:moveTo>
                  <a:lnTo>
                    <a:pt x="3853781" y="0"/>
                  </a:lnTo>
                  <a:lnTo>
                    <a:pt x="3853781" y="1305093"/>
                  </a:lnTo>
                  <a:lnTo>
                    <a:pt x="0" y="1305093"/>
                  </a:lnTo>
                  <a:lnTo>
                    <a:pt x="0" y="0"/>
                  </a:lnTo>
                  <a:close/>
                </a:path>
              </a:pathLst>
            </a:custGeom>
            <a:blipFill>
              <a:blip r:embed="rId5"/>
              <a:stretch>
                <a:fillRect/>
              </a:stretch>
            </a:blipFill>
          </p:spPr>
          <p:txBody>
            <a:bodyPr/>
            <a:lstStyle/>
            <a:p>
              <a:endParaRPr lang="en-US"/>
            </a:p>
          </p:txBody>
        </p:sp>
        <p:sp>
          <p:nvSpPr>
            <p:cNvPr id="18" name="TextBox 18"/>
            <p:cNvSpPr txBox="1"/>
            <p:nvPr/>
          </p:nvSpPr>
          <p:spPr>
            <a:xfrm>
              <a:off x="0" y="1437462"/>
              <a:ext cx="6745053" cy="341565"/>
            </a:xfrm>
            <a:prstGeom prst="rect">
              <a:avLst/>
            </a:prstGeom>
          </p:spPr>
          <p:txBody>
            <a:bodyPr lIns="0" tIns="0" rIns="0" bIns="0" rtlCol="0" anchor="t">
              <a:spAutoFit/>
            </a:bodyPr>
            <a:lstStyle/>
            <a:p>
              <a:pPr algn="ctr">
                <a:lnSpc>
                  <a:spcPts val="2169"/>
                </a:lnSpc>
              </a:pPr>
              <a:r>
                <a:rPr lang="en-US" sz="1549">
                  <a:solidFill>
                    <a:srgbClr val="FFFFFF"/>
                  </a:solidFill>
                  <a:latin typeface="Cerebri Bold"/>
                </a:rPr>
                <a:t>TRAINING.DATAVERSITY.NET</a:t>
              </a:r>
            </a:p>
          </p:txBody>
        </p:sp>
      </p:grpSp>
      <p:sp>
        <p:nvSpPr>
          <p:cNvPr id="19" name="Freeform 19"/>
          <p:cNvSpPr/>
          <p:nvPr/>
        </p:nvSpPr>
        <p:spPr>
          <a:xfrm>
            <a:off x="8021424" y="8677544"/>
            <a:ext cx="3676931" cy="1133720"/>
          </a:xfrm>
          <a:custGeom>
            <a:avLst/>
            <a:gdLst/>
            <a:ahLst/>
            <a:cxnLst/>
            <a:rect l="l" t="t" r="r" b="b"/>
            <a:pathLst>
              <a:path w="3676931" h="1133720">
                <a:moveTo>
                  <a:pt x="0" y="0"/>
                </a:moveTo>
                <a:lnTo>
                  <a:pt x="3676932" y="0"/>
                </a:lnTo>
                <a:lnTo>
                  <a:pt x="3676932" y="1133720"/>
                </a:lnTo>
                <a:lnTo>
                  <a:pt x="0" y="1133720"/>
                </a:lnTo>
                <a:lnTo>
                  <a:pt x="0" y="0"/>
                </a:lnTo>
                <a:close/>
              </a:path>
            </a:pathLst>
          </a:custGeom>
          <a:blipFill>
            <a:blip r:embed="rId6">
              <a:alphaModFix amt="90000"/>
            </a:blip>
            <a:stretch>
              <a:fillRect/>
            </a:stretch>
          </a:blipFill>
        </p:spPr>
        <p:txBody>
          <a:bodyPr/>
          <a:lstStyle/>
          <a:p>
            <a:endParaRPr lang="en-US"/>
          </a:p>
        </p:txBody>
      </p:sp>
      <p:sp>
        <p:nvSpPr>
          <p:cNvPr id="20" name="TextBox 20"/>
          <p:cNvSpPr txBox="1"/>
          <p:nvPr/>
        </p:nvSpPr>
        <p:spPr>
          <a:xfrm>
            <a:off x="645185" y="942975"/>
            <a:ext cx="5999669" cy="1446963"/>
          </a:xfrm>
          <a:prstGeom prst="rect">
            <a:avLst/>
          </a:prstGeom>
        </p:spPr>
        <p:txBody>
          <a:bodyPr lIns="0" tIns="0" rIns="0" bIns="0" rtlCol="0" anchor="t">
            <a:spAutoFit/>
          </a:bodyPr>
          <a:lstStyle/>
          <a:p>
            <a:pPr algn="l">
              <a:lnSpc>
                <a:spcPts val="5821"/>
              </a:lnSpc>
            </a:pPr>
            <a:r>
              <a:rPr lang="en-US" sz="4157">
                <a:solidFill>
                  <a:srgbClr val="104170"/>
                </a:solidFill>
                <a:latin typeface="Cerebri Bold"/>
              </a:rPr>
              <a:t>Enterprise and Government </a:t>
            </a:r>
            <a:r>
              <a:rPr lang="en-US" sz="4157">
                <a:solidFill>
                  <a:srgbClr val="FEFEFE"/>
                </a:solidFill>
                <a:latin typeface="Cerebri Bold"/>
              </a:rPr>
              <a:t>Solutions</a:t>
            </a:r>
          </a:p>
        </p:txBody>
      </p:sp>
      <p:sp>
        <p:nvSpPr>
          <p:cNvPr id="21" name="TextBox 21"/>
          <p:cNvSpPr txBox="1"/>
          <p:nvPr/>
        </p:nvSpPr>
        <p:spPr>
          <a:xfrm>
            <a:off x="645185" y="6286778"/>
            <a:ext cx="5525789" cy="3648837"/>
          </a:xfrm>
          <a:prstGeom prst="rect">
            <a:avLst/>
          </a:prstGeom>
        </p:spPr>
        <p:txBody>
          <a:bodyPr lIns="0" tIns="0" rIns="0" bIns="0" rtlCol="0" anchor="t">
            <a:spAutoFit/>
          </a:bodyPr>
          <a:lstStyle/>
          <a:p>
            <a:pPr algn="l">
              <a:lnSpc>
                <a:spcPts val="3624"/>
              </a:lnSpc>
            </a:pPr>
            <a:r>
              <a:rPr lang="en-US" sz="2400">
                <a:solidFill>
                  <a:srgbClr val="104170"/>
                </a:solidFill>
                <a:latin typeface="Glacial Indifference Bold"/>
              </a:rPr>
              <a:t>Options:</a:t>
            </a:r>
          </a:p>
          <a:p>
            <a:pPr marL="518160" lvl="1" indent="-259080" algn="l">
              <a:lnSpc>
                <a:spcPts val="3624"/>
              </a:lnSpc>
              <a:buFont typeface="Arial"/>
              <a:buChar char="•"/>
            </a:pPr>
            <a:r>
              <a:rPr lang="en-US" sz="2400">
                <a:solidFill>
                  <a:srgbClr val="104170"/>
                </a:solidFill>
                <a:latin typeface="Glacial Indifference"/>
              </a:rPr>
              <a:t>LMS integration​</a:t>
            </a:r>
          </a:p>
          <a:p>
            <a:pPr marL="518160" lvl="1" indent="-259080" algn="l">
              <a:lnSpc>
                <a:spcPts val="3624"/>
              </a:lnSpc>
              <a:buFont typeface="Arial"/>
              <a:buChar char="•"/>
            </a:pPr>
            <a:r>
              <a:rPr lang="en-US" sz="2400">
                <a:solidFill>
                  <a:srgbClr val="104170"/>
                </a:solidFill>
                <a:latin typeface="Glacial Indifference"/>
              </a:rPr>
              <a:t>SCORM integration​</a:t>
            </a:r>
          </a:p>
          <a:p>
            <a:pPr marL="518160" lvl="1" indent="-259080" algn="l">
              <a:lnSpc>
                <a:spcPts val="3624"/>
              </a:lnSpc>
              <a:buFont typeface="Arial"/>
              <a:buChar char="•"/>
            </a:pPr>
            <a:r>
              <a:rPr lang="en-US" sz="2400">
                <a:solidFill>
                  <a:srgbClr val="104170"/>
                </a:solidFill>
                <a:latin typeface="Glacial Indifference"/>
              </a:rPr>
              <a:t>Branded dashboard with admin capabilities</a:t>
            </a:r>
          </a:p>
          <a:p>
            <a:pPr marL="518160" lvl="1" indent="-259080" algn="l">
              <a:lnSpc>
                <a:spcPts val="3624"/>
              </a:lnSpc>
              <a:buFont typeface="Arial"/>
              <a:buChar char="•"/>
            </a:pPr>
            <a:r>
              <a:rPr lang="en-US" sz="2400">
                <a:solidFill>
                  <a:srgbClr val="104170"/>
                </a:solidFill>
                <a:latin typeface="Glacial Indifference"/>
              </a:rPr>
              <a:t>Learning paths for skill levels, job roles, and departments​</a:t>
            </a:r>
          </a:p>
          <a:p>
            <a:pPr algn="l">
              <a:lnSpc>
                <a:spcPts val="3624"/>
              </a:lnSpc>
            </a:pPr>
            <a:endParaRPr lang="en-US" sz="2400">
              <a:solidFill>
                <a:srgbClr val="104170"/>
              </a:solidFill>
              <a:latin typeface="Glacial Indifference"/>
            </a:endParaRPr>
          </a:p>
        </p:txBody>
      </p:sp>
      <p:sp>
        <p:nvSpPr>
          <p:cNvPr id="22" name="TextBox 22"/>
          <p:cNvSpPr txBox="1"/>
          <p:nvPr/>
        </p:nvSpPr>
        <p:spPr>
          <a:xfrm>
            <a:off x="645185" y="2981764"/>
            <a:ext cx="5321557" cy="2277237"/>
          </a:xfrm>
          <a:prstGeom prst="rect">
            <a:avLst/>
          </a:prstGeom>
        </p:spPr>
        <p:txBody>
          <a:bodyPr lIns="0" tIns="0" rIns="0" bIns="0" rtlCol="0" anchor="t">
            <a:spAutoFit/>
          </a:bodyPr>
          <a:lstStyle/>
          <a:p>
            <a:pPr algn="l">
              <a:lnSpc>
                <a:spcPts val="3624"/>
              </a:lnSpc>
            </a:pPr>
            <a:r>
              <a:rPr lang="en-US" sz="2400">
                <a:solidFill>
                  <a:srgbClr val="104170"/>
                </a:solidFill>
                <a:latin typeface="Glacial Indifference Bold"/>
              </a:rPr>
              <a:t>Benefits:</a:t>
            </a:r>
          </a:p>
          <a:p>
            <a:pPr marL="518160" lvl="1" indent="-259080" algn="l">
              <a:lnSpc>
                <a:spcPts val="3624"/>
              </a:lnSpc>
              <a:buFont typeface="Arial"/>
              <a:buChar char="•"/>
            </a:pPr>
            <a:r>
              <a:rPr lang="en-US" sz="2400">
                <a:solidFill>
                  <a:srgbClr val="104170"/>
                </a:solidFill>
                <a:latin typeface="Glacial Indifference"/>
              </a:rPr>
              <a:t>Bulk pricing discounts</a:t>
            </a:r>
          </a:p>
          <a:p>
            <a:pPr marL="518160" lvl="1" indent="-259080" algn="l">
              <a:lnSpc>
                <a:spcPts val="3624"/>
              </a:lnSpc>
              <a:buFont typeface="Arial"/>
              <a:buChar char="•"/>
            </a:pPr>
            <a:r>
              <a:rPr lang="en-US" sz="2400">
                <a:solidFill>
                  <a:srgbClr val="104170"/>
                </a:solidFill>
                <a:latin typeface="Glacial Indifference"/>
              </a:rPr>
              <a:t>Government pricing through GSA</a:t>
            </a:r>
          </a:p>
          <a:p>
            <a:pPr marL="518160" lvl="1" indent="-259080" algn="l">
              <a:lnSpc>
                <a:spcPts val="3624"/>
              </a:lnSpc>
              <a:buFont typeface="Arial"/>
              <a:buChar char="•"/>
            </a:pPr>
            <a:r>
              <a:rPr lang="en-US" sz="2400">
                <a:solidFill>
                  <a:srgbClr val="104170"/>
                </a:solidFill>
                <a:latin typeface="Glacial Indifference"/>
              </a:rPr>
              <a:t>Easy invoicing and purchase order process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0654" y="921259"/>
            <a:ext cx="16964025" cy="1622558"/>
          </a:xfrm>
          <a:prstGeom prst="rect">
            <a:avLst/>
          </a:prstGeom>
          <a:solidFill>
            <a:srgbClr val="1A315F"/>
          </a:solidFill>
        </p:spPr>
        <p:txBody>
          <a:bodyPr vert="horz" wrap="square" lIns="0" tIns="326706" rIns="0" bIns="0" rtlCol="0">
            <a:spAutoFit/>
          </a:bodyPr>
          <a:lstStyle/>
          <a:p>
            <a:pPr>
              <a:spcBef>
                <a:spcPts val="2571"/>
              </a:spcBef>
            </a:pPr>
            <a:endParaRPr sz="4200">
              <a:latin typeface="Times New Roman"/>
              <a:cs typeface="Times New Roman"/>
            </a:endParaRPr>
          </a:p>
          <a:p>
            <a:pPr marL="347663">
              <a:spcBef>
                <a:spcPts val="8"/>
              </a:spcBef>
            </a:pPr>
            <a:r>
              <a:rPr sz="4200" dirty="0">
                <a:solidFill>
                  <a:srgbClr val="FFFFFF"/>
                </a:solidFill>
              </a:rPr>
              <a:t>Explore</a:t>
            </a:r>
            <a:r>
              <a:rPr sz="4200" spc="-210" dirty="0">
                <a:solidFill>
                  <a:srgbClr val="FFFFFF"/>
                </a:solidFill>
              </a:rPr>
              <a:t> </a:t>
            </a:r>
            <a:r>
              <a:rPr sz="4200" spc="-15" dirty="0">
                <a:solidFill>
                  <a:srgbClr val="FFFFFF"/>
                </a:solidFill>
              </a:rPr>
              <a:t>Bundle</a:t>
            </a:r>
            <a:endParaRPr sz="4200"/>
          </a:p>
        </p:txBody>
      </p:sp>
      <p:graphicFrame>
        <p:nvGraphicFramePr>
          <p:cNvPr id="3" name="object 3"/>
          <p:cNvGraphicFramePr>
            <a:graphicFrameLocks noGrp="1"/>
          </p:cNvGraphicFramePr>
          <p:nvPr/>
        </p:nvGraphicFramePr>
        <p:xfrm>
          <a:off x="330230" y="2846925"/>
          <a:ext cx="17586004" cy="4820603"/>
        </p:xfrm>
        <a:graphic>
          <a:graphicData uri="http://schemas.openxmlformats.org/drawingml/2006/table">
            <a:tbl>
              <a:tblPr firstRow="1" bandRow="1">
                <a:tableStyleId>{2D5ABB26-0587-4C30-8999-92F81FD0307C}</a:tableStyleId>
              </a:tblPr>
              <a:tblGrid>
                <a:gridCol w="3970020">
                  <a:extLst>
                    <a:ext uri="{9D8B030D-6E8A-4147-A177-3AD203B41FA5}">
                      <a16:colId xmlns:a16="http://schemas.microsoft.com/office/drawing/2014/main" val="20000"/>
                    </a:ext>
                  </a:extLst>
                </a:gridCol>
                <a:gridCol w="1157286">
                  <a:extLst>
                    <a:ext uri="{9D8B030D-6E8A-4147-A177-3AD203B41FA5}">
                      <a16:colId xmlns:a16="http://schemas.microsoft.com/office/drawing/2014/main" val="20001"/>
                    </a:ext>
                  </a:extLst>
                </a:gridCol>
                <a:gridCol w="1207769">
                  <a:extLst>
                    <a:ext uri="{9D8B030D-6E8A-4147-A177-3AD203B41FA5}">
                      <a16:colId xmlns:a16="http://schemas.microsoft.com/office/drawing/2014/main" val="20002"/>
                    </a:ext>
                  </a:extLst>
                </a:gridCol>
                <a:gridCol w="1113471">
                  <a:extLst>
                    <a:ext uri="{9D8B030D-6E8A-4147-A177-3AD203B41FA5}">
                      <a16:colId xmlns:a16="http://schemas.microsoft.com/office/drawing/2014/main" val="20003"/>
                    </a:ext>
                  </a:extLst>
                </a:gridCol>
                <a:gridCol w="1258253">
                  <a:extLst>
                    <a:ext uri="{9D8B030D-6E8A-4147-A177-3AD203B41FA5}">
                      <a16:colId xmlns:a16="http://schemas.microsoft.com/office/drawing/2014/main" val="20004"/>
                    </a:ext>
                  </a:extLst>
                </a:gridCol>
                <a:gridCol w="1195388">
                  <a:extLst>
                    <a:ext uri="{9D8B030D-6E8A-4147-A177-3AD203B41FA5}">
                      <a16:colId xmlns:a16="http://schemas.microsoft.com/office/drawing/2014/main" val="20005"/>
                    </a:ext>
                  </a:extLst>
                </a:gridCol>
                <a:gridCol w="1308735">
                  <a:extLst>
                    <a:ext uri="{9D8B030D-6E8A-4147-A177-3AD203B41FA5}">
                      <a16:colId xmlns:a16="http://schemas.microsoft.com/office/drawing/2014/main" val="20006"/>
                    </a:ext>
                  </a:extLst>
                </a:gridCol>
                <a:gridCol w="1453514">
                  <a:extLst>
                    <a:ext uri="{9D8B030D-6E8A-4147-A177-3AD203B41FA5}">
                      <a16:colId xmlns:a16="http://schemas.microsoft.com/office/drawing/2014/main" val="20007"/>
                    </a:ext>
                  </a:extLst>
                </a:gridCol>
                <a:gridCol w="3864293">
                  <a:extLst>
                    <a:ext uri="{9D8B030D-6E8A-4147-A177-3AD203B41FA5}">
                      <a16:colId xmlns:a16="http://schemas.microsoft.com/office/drawing/2014/main" val="20008"/>
                    </a:ext>
                  </a:extLst>
                </a:gridCol>
                <a:gridCol w="1057275">
                  <a:extLst>
                    <a:ext uri="{9D8B030D-6E8A-4147-A177-3AD203B41FA5}">
                      <a16:colId xmlns:a16="http://schemas.microsoft.com/office/drawing/2014/main" val="20009"/>
                    </a:ext>
                  </a:extLst>
                </a:gridCol>
              </a:tblGrid>
              <a:tr h="1190625">
                <a:tc>
                  <a:txBody>
                    <a:bodyPr/>
                    <a:lstStyle/>
                    <a:p>
                      <a:pPr>
                        <a:lnSpc>
                          <a:spcPct val="100000"/>
                        </a:lnSpc>
                        <a:spcBef>
                          <a:spcPts val="459"/>
                        </a:spcBef>
                      </a:pPr>
                      <a:endParaRPr sz="1400">
                        <a:latin typeface="Times New Roman"/>
                        <a:cs typeface="Times New Roman"/>
                      </a:endParaRPr>
                    </a:p>
                    <a:p>
                      <a:pPr marL="223520" marR="216535" algn="ctr">
                        <a:lnSpc>
                          <a:spcPct val="100000"/>
                        </a:lnSpc>
                        <a:spcBef>
                          <a:spcPts val="5"/>
                        </a:spcBef>
                      </a:pPr>
                      <a:r>
                        <a:rPr sz="1400" b="1" dirty="0">
                          <a:solidFill>
                            <a:srgbClr val="FFFFFF"/>
                          </a:solidFill>
                          <a:latin typeface="Tahoma"/>
                          <a:cs typeface="Tahoma"/>
                        </a:rPr>
                        <a:t>Join</a:t>
                      </a:r>
                      <a:r>
                        <a:rPr sz="1400" b="1" spc="-40" dirty="0">
                          <a:solidFill>
                            <a:srgbClr val="FFFFFF"/>
                          </a:solidFill>
                          <a:latin typeface="Tahoma"/>
                          <a:cs typeface="Tahoma"/>
                        </a:rPr>
                        <a:t> </a:t>
                      </a:r>
                      <a:r>
                        <a:rPr sz="1400" b="1" dirty="0">
                          <a:solidFill>
                            <a:srgbClr val="FFFFFF"/>
                          </a:solidFill>
                          <a:latin typeface="Tahoma"/>
                          <a:cs typeface="Tahoma"/>
                        </a:rPr>
                        <a:t>DATAVERSITY</a:t>
                      </a:r>
                      <a:r>
                        <a:rPr sz="1400" b="1" spc="-35" dirty="0">
                          <a:solidFill>
                            <a:srgbClr val="FFFFFF"/>
                          </a:solidFill>
                          <a:latin typeface="Tahoma"/>
                          <a:cs typeface="Tahoma"/>
                        </a:rPr>
                        <a:t> </a:t>
                      </a:r>
                      <a:r>
                        <a:rPr sz="1400" b="1" dirty="0">
                          <a:solidFill>
                            <a:srgbClr val="FFFFFF"/>
                          </a:solidFill>
                          <a:latin typeface="Tahoma"/>
                          <a:cs typeface="Tahoma"/>
                        </a:rPr>
                        <a:t>Insiders</a:t>
                      </a:r>
                      <a:r>
                        <a:rPr sz="1400" b="1" spc="-30" dirty="0">
                          <a:solidFill>
                            <a:srgbClr val="FFFFFF"/>
                          </a:solidFill>
                          <a:latin typeface="Tahoma"/>
                          <a:cs typeface="Tahoma"/>
                        </a:rPr>
                        <a:t> </a:t>
                      </a:r>
                      <a:r>
                        <a:rPr sz="1400" b="1" dirty="0">
                          <a:solidFill>
                            <a:srgbClr val="FFFFFF"/>
                          </a:solidFill>
                          <a:latin typeface="Tahoma"/>
                          <a:cs typeface="Tahoma"/>
                        </a:rPr>
                        <a:t>to</a:t>
                      </a:r>
                      <a:r>
                        <a:rPr sz="1400" b="1" spc="-30" dirty="0">
                          <a:solidFill>
                            <a:srgbClr val="FFFFFF"/>
                          </a:solidFill>
                          <a:latin typeface="Tahoma"/>
                          <a:cs typeface="Tahoma"/>
                        </a:rPr>
                        <a:t> </a:t>
                      </a:r>
                      <a:r>
                        <a:rPr sz="1400" b="1" spc="-10" dirty="0">
                          <a:solidFill>
                            <a:srgbClr val="FFFFFF"/>
                          </a:solidFill>
                          <a:latin typeface="Tahoma"/>
                          <a:cs typeface="Tahoma"/>
                        </a:rPr>
                        <a:t>Expand </a:t>
                      </a:r>
                      <a:r>
                        <a:rPr sz="1400" b="1" dirty="0">
                          <a:solidFill>
                            <a:srgbClr val="FFFFFF"/>
                          </a:solidFill>
                          <a:latin typeface="Tahoma"/>
                          <a:cs typeface="Tahoma"/>
                        </a:rPr>
                        <a:t>Your</a:t>
                      </a:r>
                      <a:r>
                        <a:rPr sz="1400" b="1" spc="-35" dirty="0">
                          <a:solidFill>
                            <a:srgbClr val="FFFFFF"/>
                          </a:solidFill>
                          <a:latin typeface="Tahoma"/>
                          <a:cs typeface="Tahoma"/>
                        </a:rPr>
                        <a:t> </a:t>
                      </a:r>
                      <a:r>
                        <a:rPr sz="1400" b="1" dirty="0">
                          <a:solidFill>
                            <a:srgbClr val="FFFFFF"/>
                          </a:solidFill>
                          <a:latin typeface="Tahoma"/>
                          <a:cs typeface="Tahoma"/>
                        </a:rPr>
                        <a:t>Data</a:t>
                      </a:r>
                      <a:r>
                        <a:rPr sz="1400" b="1" spc="-15" dirty="0">
                          <a:solidFill>
                            <a:srgbClr val="FFFFFF"/>
                          </a:solidFill>
                          <a:latin typeface="Tahoma"/>
                          <a:cs typeface="Tahoma"/>
                        </a:rPr>
                        <a:t> </a:t>
                      </a:r>
                      <a:r>
                        <a:rPr sz="1400" b="1" dirty="0">
                          <a:solidFill>
                            <a:srgbClr val="FFFFFF"/>
                          </a:solidFill>
                          <a:latin typeface="Tahoma"/>
                          <a:cs typeface="Tahoma"/>
                        </a:rPr>
                        <a:t>Strategy</a:t>
                      </a:r>
                      <a:r>
                        <a:rPr sz="1400" b="1" spc="-20" dirty="0">
                          <a:solidFill>
                            <a:srgbClr val="FFFFFF"/>
                          </a:solidFill>
                          <a:latin typeface="Tahoma"/>
                          <a:cs typeface="Tahoma"/>
                        </a:rPr>
                        <a:t> </a:t>
                      </a:r>
                      <a:r>
                        <a:rPr sz="1400" b="1" dirty="0">
                          <a:solidFill>
                            <a:srgbClr val="FFFFFF"/>
                          </a:solidFill>
                          <a:latin typeface="Tahoma"/>
                          <a:cs typeface="Tahoma"/>
                        </a:rPr>
                        <a:t>and</a:t>
                      </a:r>
                      <a:r>
                        <a:rPr sz="1400" b="1" spc="-25" dirty="0">
                          <a:solidFill>
                            <a:srgbClr val="FFFFFF"/>
                          </a:solidFill>
                          <a:latin typeface="Tahoma"/>
                          <a:cs typeface="Tahoma"/>
                        </a:rPr>
                        <a:t> </a:t>
                      </a:r>
                      <a:r>
                        <a:rPr sz="1400" b="1" spc="-10" dirty="0">
                          <a:solidFill>
                            <a:srgbClr val="FFFFFF"/>
                          </a:solidFill>
                          <a:latin typeface="Tahoma"/>
                          <a:cs typeface="Tahoma"/>
                        </a:rPr>
                        <a:t>Solution Capabilities</a:t>
                      </a:r>
                      <a:endParaRPr sz="1400">
                        <a:latin typeface="Tahoma"/>
                        <a:cs typeface="Tahoma"/>
                      </a:endParaRPr>
                    </a:p>
                  </a:txBody>
                  <a:tcPr marL="0" marR="0" marT="8762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marL="133985" marR="125730" algn="ctr">
                        <a:lnSpc>
                          <a:spcPct val="100000"/>
                        </a:lnSpc>
                        <a:spcBef>
                          <a:spcPts val="960"/>
                        </a:spcBef>
                      </a:pPr>
                      <a:r>
                        <a:rPr sz="1400" b="1" spc="-10" dirty="0">
                          <a:solidFill>
                            <a:srgbClr val="FFFFFF"/>
                          </a:solidFill>
                          <a:latin typeface="Tahoma"/>
                          <a:cs typeface="Tahoma"/>
                        </a:rPr>
                        <a:t>Learning </a:t>
                      </a:r>
                      <a:r>
                        <a:rPr sz="1400" b="1" spc="-20" dirty="0">
                          <a:solidFill>
                            <a:srgbClr val="FFFFFF"/>
                          </a:solidFill>
                          <a:latin typeface="Tahoma"/>
                          <a:cs typeface="Tahoma"/>
                        </a:rPr>
                        <a:t>from </a:t>
                      </a:r>
                      <a:r>
                        <a:rPr sz="1400" b="1" dirty="0">
                          <a:solidFill>
                            <a:srgbClr val="FFFFFF"/>
                          </a:solidFill>
                          <a:latin typeface="Tahoma"/>
                          <a:cs typeface="Tahoma"/>
                        </a:rPr>
                        <a:t>Peers</a:t>
                      </a:r>
                      <a:r>
                        <a:rPr sz="1400" b="1" spc="-35" dirty="0">
                          <a:solidFill>
                            <a:srgbClr val="FFFFFF"/>
                          </a:solidFill>
                          <a:latin typeface="Tahoma"/>
                          <a:cs typeface="Tahoma"/>
                        </a:rPr>
                        <a:t> </a:t>
                      </a:r>
                      <a:r>
                        <a:rPr sz="1400" b="1" spc="-50" dirty="0">
                          <a:solidFill>
                            <a:srgbClr val="FFFFFF"/>
                          </a:solidFill>
                          <a:latin typeface="Tahoma"/>
                          <a:cs typeface="Tahoma"/>
                        </a:rPr>
                        <a:t>&amp; </a:t>
                      </a:r>
                      <a:r>
                        <a:rPr sz="1400" b="1" spc="-10" dirty="0">
                          <a:solidFill>
                            <a:srgbClr val="FFFFFF"/>
                          </a:solidFill>
                          <a:latin typeface="Tahoma"/>
                          <a:cs typeface="Tahoma"/>
                        </a:rPr>
                        <a:t>Experts</a:t>
                      </a:r>
                      <a:endParaRPr sz="1400">
                        <a:latin typeface="Tahoma"/>
                        <a:cs typeface="Tahoma"/>
                      </a:endParaRPr>
                    </a:p>
                  </a:txBody>
                  <a:tcPr marL="0" marR="0" marT="1828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marL="25400" marR="17145" indent="-635" algn="ctr">
                        <a:lnSpc>
                          <a:spcPct val="100000"/>
                        </a:lnSpc>
                        <a:spcBef>
                          <a:spcPts val="990"/>
                        </a:spcBef>
                      </a:pPr>
                      <a:r>
                        <a:rPr sz="1400" b="1" spc="-10" dirty="0">
                          <a:solidFill>
                            <a:srgbClr val="FFFFFF"/>
                          </a:solidFill>
                          <a:latin typeface="Tahoma"/>
                          <a:cs typeface="Tahoma"/>
                        </a:rPr>
                        <a:t>Learning </a:t>
                      </a:r>
                      <a:r>
                        <a:rPr sz="1400" b="1" dirty="0">
                          <a:solidFill>
                            <a:srgbClr val="FFFFFF"/>
                          </a:solidFill>
                          <a:latin typeface="Tahoma"/>
                          <a:cs typeface="Tahoma"/>
                        </a:rPr>
                        <a:t>Pathways</a:t>
                      </a:r>
                      <a:r>
                        <a:rPr sz="1400" b="1" spc="-35" dirty="0">
                          <a:solidFill>
                            <a:srgbClr val="FFFFFF"/>
                          </a:solidFill>
                          <a:latin typeface="Tahoma"/>
                          <a:cs typeface="Tahoma"/>
                        </a:rPr>
                        <a:t> </a:t>
                      </a:r>
                      <a:r>
                        <a:rPr sz="1400" b="1" spc="-25" dirty="0">
                          <a:solidFill>
                            <a:srgbClr val="FFFFFF"/>
                          </a:solidFill>
                          <a:latin typeface="Tahoma"/>
                          <a:cs typeface="Tahoma"/>
                        </a:rPr>
                        <a:t>for </a:t>
                      </a:r>
                      <a:r>
                        <a:rPr sz="1400" b="1" spc="-20" dirty="0">
                          <a:solidFill>
                            <a:srgbClr val="FFFFFF"/>
                          </a:solidFill>
                          <a:latin typeface="Tahoma"/>
                          <a:cs typeface="Tahoma"/>
                        </a:rPr>
                        <a:t>Data </a:t>
                      </a:r>
                      <a:r>
                        <a:rPr sz="1400" b="1" spc="-10" dirty="0">
                          <a:solidFill>
                            <a:srgbClr val="FFFFFF"/>
                          </a:solidFill>
                          <a:latin typeface="Tahoma"/>
                          <a:cs typeface="Tahoma"/>
                        </a:rPr>
                        <a:t>Personas</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marL="88900" marR="81915" algn="ctr">
                        <a:lnSpc>
                          <a:spcPct val="100000"/>
                        </a:lnSpc>
                        <a:spcBef>
                          <a:spcPts val="990"/>
                        </a:spcBef>
                      </a:pPr>
                      <a:r>
                        <a:rPr sz="1400" b="1" dirty="0">
                          <a:solidFill>
                            <a:srgbClr val="FFFFFF"/>
                          </a:solidFill>
                          <a:latin typeface="Tahoma"/>
                          <a:cs typeface="Tahoma"/>
                        </a:rPr>
                        <a:t>Engage</a:t>
                      </a:r>
                      <a:r>
                        <a:rPr sz="1400" b="1" spc="-40" dirty="0">
                          <a:solidFill>
                            <a:srgbClr val="FFFFFF"/>
                          </a:solidFill>
                          <a:latin typeface="Tahoma"/>
                          <a:cs typeface="Tahoma"/>
                        </a:rPr>
                        <a:t> </a:t>
                      </a:r>
                      <a:r>
                        <a:rPr sz="1400" b="1" spc="-25" dirty="0">
                          <a:solidFill>
                            <a:srgbClr val="FFFFFF"/>
                          </a:solidFill>
                          <a:latin typeface="Tahoma"/>
                          <a:cs typeface="Tahoma"/>
                        </a:rPr>
                        <a:t>in </a:t>
                      </a:r>
                      <a:r>
                        <a:rPr sz="1400" b="1" spc="-10" dirty="0">
                          <a:solidFill>
                            <a:srgbClr val="FFFFFF"/>
                          </a:solidFill>
                          <a:latin typeface="Tahoma"/>
                          <a:cs typeface="Tahoma"/>
                        </a:rPr>
                        <a:t>Special Interest Groups</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marL="82550" marR="74930" indent="150495">
                        <a:lnSpc>
                          <a:spcPct val="100000"/>
                        </a:lnSpc>
                      </a:pPr>
                      <a:r>
                        <a:rPr sz="1400" b="1" spc="-10" dirty="0">
                          <a:solidFill>
                            <a:srgbClr val="FFFFFF"/>
                          </a:solidFill>
                          <a:latin typeface="Tahoma"/>
                          <a:cs typeface="Tahoma"/>
                        </a:rPr>
                        <a:t>Online Networking</a:t>
                      </a:r>
                      <a:endParaRPr sz="14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marL="61594" marR="53975" indent="48895">
                        <a:lnSpc>
                          <a:spcPct val="100000"/>
                        </a:lnSpc>
                      </a:pPr>
                      <a:r>
                        <a:rPr sz="1400" b="1" spc="-10" dirty="0">
                          <a:solidFill>
                            <a:srgbClr val="FFFFFF"/>
                          </a:solidFill>
                          <a:latin typeface="Tahoma"/>
                          <a:cs typeface="Tahoma"/>
                        </a:rPr>
                        <a:t>In-Person Networking</a:t>
                      </a:r>
                      <a:endParaRPr sz="14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marL="198120" marR="75565" indent="-116839">
                        <a:lnSpc>
                          <a:spcPct val="100000"/>
                        </a:lnSpc>
                      </a:pPr>
                      <a:r>
                        <a:rPr sz="1400" b="1" spc="-10" dirty="0">
                          <a:solidFill>
                            <a:srgbClr val="FFFFFF"/>
                          </a:solidFill>
                          <a:latin typeface="Tahoma"/>
                          <a:cs typeface="Tahoma"/>
                        </a:rPr>
                        <a:t>Certification Training</a:t>
                      </a:r>
                      <a:endParaRPr sz="14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a:lnSpc>
                          <a:spcPct val="100000"/>
                        </a:lnSpc>
                        <a:spcBef>
                          <a:spcPts val="1010"/>
                        </a:spcBef>
                      </a:pPr>
                      <a:endParaRPr sz="1400">
                        <a:latin typeface="Times New Roman"/>
                        <a:cs typeface="Times New Roman"/>
                      </a:endParaRPr>
                    </a:p>
                    <a:p>
                      <a:pPr marL="272415" marR="123825" indent="-142875">
                        <a:lnSpc>
                          <a:spcPct val="100000"/>
                        </a:lnSpc>
                      </a:pPr>
                      <a:r>
                        <a:rPr sz="1400" b="1" spc="-10" dirty="0">
                          <a:solidFill>
                            <a:srgbClr val="FFFFFF"/>
                          </a:solidFill>
                          <a:latin typeface="Tahoma"/>
                          <a:cs typeface="Tahoma"/>
                        </a:rPr>
                        <a:t>Certification Testing</a:t>
                      </a:r>
                      <a:endParaRPr sz="1400">
                        <a:latin typeface="Tahoma"/>
                        <a:cs typeface="Tahoma"/>
                      </a:endParaRPr>
                    </a:p>
                  </a:txBody>
                  <a:tcPr marL="0" marR="0" marT="19240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a:lnSpc>
                          <a:spcPct val="100000"/>
                        </a:lnSpc>
                      </a:pPr>
                      <a:endParaRPr sz="1400">
                        <a:latin typeface="Times New Roman"/>
                        <a:cs typeface="Times New Roman"/>
                      </a:endParaRPr>
                    </a:p>
                    <a:p>
                      <a:pPr>
                        <a:lnSpc>
                          <a:spcPct val="100000"/>
                        </a:lnSpc>
                        <a:spcBef>
                          <a:spcPts val="505"/>
                        </a:spcBef>
                      </a:pPr>
                      <a:endParaRPr sz="1400">
                        <a:latin typeface="Times New Roman"/>
                        <a:cs typeface="Times New Roman"/>
                      </a:endParaRPr>
                    </a:p>
                    <a:p>
                      <a:pPr algn="ctr">
                        <a:lnSpc>
                          <a:spcPct val="100000"/>
                        </a:lnSpc>
                      </a:pPr>
                      <a:r>
                        <a:rPr sz="1400" b="1" spc="-10" dirty="0">
                          <a:solidFill>
                            <a:srgbClr val="FFFFFF"/>
                          </a:solidFill>
                          <a:latin typeface="Tahoma"/>
                          <a:cs typeface="Tahoma"/>
                        </a:rPr>
                        <a:t>Description</a:t>
                      </a:r>
                      <a:endParaRPr sz="14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marL="130175" marR="123825" algn="ctr">
                        <a:lnSpc>
                          <a:spcPct val="100000"/>
                        </a:lnSpc>
                        <a:spcBef>
                          <a:spcPts val="415"/>
                        </a:spcBef>
                      </a:pPr>
                      <a:r>
                        <a:rPr sz="1400" b="1" dirty="0">
                          <a:solidFill>
                            <a:srgbClr val="FFFFFF"/>
                          </a:solidFill>
                          <a:latin typeface="Tahoma"/>
                          <a:cs typeface="Tahoma"/>
                        </a:rPr>
                        <a:t>A</a:t>
                      </a:r>
                      <a:r>
                        <a:rPr sz="1400" b="1" spc="-5" dirty="0">
                          <a:solidFill>
                            <a:srgbClr val="FFFFFF"/>
                          </a:solidFill>
                          <a:latin typeface="Tahoma"/>
                          <a:cs typeface="Tahoma"/>
                        </a:rPr>
                        <a:t> </a:t>
                      </a:r>
                      <a:r>
                        <a:rPr sz="1400" b="1" spc="-35" dirty="0">
                          <a:solidFill>
                            <a:srgbClr val="FFFFFF"/>
                          </a:solidFill>
                          <a:latin typeface="Tahoma"/>
                          <a:cs typeface="Tahoma"/>
                        </a:rPr>
                        <a:t>la </a:t>
                      </a:r>
                      <a:r>
                        <a:rPr sz="1400" b="1" spc="-10" dirty="0">
                          <a:solidFill>
                            <a:srgbClr val="FFFFFF"/>
                          </a:solidFill>
                          <a:latin typeface="Tahoma"/>
                          <a:cs typeface="Tahoma"/>
                        </a:rPr>
                        <a:t>Carte Pricing </a:t>
                      </a:r>
                      <a:r>
                        <a:rPr sz="1400" b="1" spc="-25" dirty="0">
                          <a:solidFill>
                            <a:srgbClr val="FFFFFF"/>
                          </a:solidFill>
                          <a:latin typeface="Tahoma"/>
                          <a:cs typeface="Tahoma"/>
                        </a:rPr>
                        <a:t>Per </a:t>
                      </a:r>
                      <a:r>
                        <a:rPr sz="1400" b="1" spc="-10" dirty="0">
                          <a:solidFill>
                            <a:srgbClr val="FFFFFF"/>
                          </a:solidFill>
                          <a:latin typeface="Tahoma"/>
                          <a:cs typeface="Tahoma"/>
                        </a:rPr>
                        <a:t>Learner</a:t>
                      </a:r>
                      <a:endParaRPr sz="1400">
                        <a:latin typeface="Tahoma"/>
                        <a:cs typeface="Tahoma"/>
                      </a:endParaRPr>
                    </a:p>
                  </a:txBody>
                  <a:tcPr marL="0" marR="0" marT="79058"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extLst>
                  <a:ext uri="{0D108BD9-81ED-4DB2-BD59-A6C34878D82A}">
                    <a16:rowId xmlns:a16="http://schemas.microsoft.com/office/drawing/2014/main" val="10000"/>
                  </a:ext>
                </a:extLst>
              </a:tr>
              <a:tr h="980123">
                <a:tc>
                  <a:txBody>
                    <a:bodyPr/>
                    <a:lstStyle/>
                    <a:p>
                      <a:pPr>
                        <a:lnSpc>
                          <a:spcPct val="100000"/>
                        </a:lnSpc>
                        <a:spcBef>
                          <a:spcPts val="990"/>
                        </a:spcBef>
                      </a:pPr>
                      <a:endParaRPr sz="1400">
                        <a:latin typeface="Times New Roman"/>
                        <a:cs typeface="Times New Roman"/>
                      </a:endParaRPr>
                    </a:p>
                    <a:p>
                      <a:pPr marL="91440">
                        <a:lnSpc>
                          <a:spcPct val="100000"/>
                        </a:lnSpc>
                      </a:pPr>
                      <a:r>
                        <a:rPr sz="1400" b="1" dirty="0">
                          <a:latin typeface="Tahoma"/>
                          <a:cs typeface="Tahoma"/>
                        </a:rPr>
                        <a:t>3</a:t>
                      </a:r>
                      <a:r>
                        <a:rPr sz="1400" b="1" spc="5" dirty="0">
                          <a:latin typeface="Tahoma"/>
                          <a:cs typeface="Tahoma"/>
                        </a:rPr>
                        <a:t> </a:t>
                      </a:r>
                      <a:r>
                        <a:rPr sz="1400" dirty="0">
                          <a:latin typeface="Tahoma"/>
                          <a:cs typeface="Tahoma"/>
                        </a:rPr>
                        <a:t>Interactive</a:t>
                      </a:r>
                      <a:r>
                        <a:rPr sz="1400" spc="-20" dirty="0">
                          <a:latin typeface="Tahoma"/>
                          <a:cs typeface="Tahoma"/>
                        </a:rPr>
                        <a:t> </a:t>
                      </a:r>
                      <a:r>
                        <a:rPr sz="1400" dirty="0">
                          <a:latin typeface="Tahoma"/>
                          <a:cs typeface="Tahoma"/>
                        </a:rPr>
                        <a:t>Live</a:t>
                      </a:r>
                      <a:r>
                        <a:rPr sz="1400" spc="-15" dirty="0">
                          <a:latin typeface="Tahoma"/>
                          <a:cs typeface="Tahoma"/>
                        </a:rPr>
                        <a:t> </a:t>
                      </a:r>
                      <a:r>
                        <a:rPr sz="1400" dirty="0">
                          <a:latin typeface="Tahoma"/>
                          <a:cs typeface="Tahoma"/>
                        </a:rPr>
                        <a:t>Online</a:t>
                      </a:r>
                      <a:r>
                        <a:rPr sz="1400" spc="-25" dirty="0">
                          <a:latin typeface="Tahoma"/>
                          <a:cs typeface="Tahoma"/>
                        </a:rPr>
                        <a:t> </a:t>
                      </a:r>
                      <a:r>
                        <a:rPr sz="1400" dirty="0">
                          <a:latin typeface="Tahoma"/>
                          <a:cs typeface="Tahoma"/>
                        </a:rPr>
                        <a:t>Class</a:t>
                      </a:r>
                      <a:r>
                        <a:rPr sz="1400" spc="-20" dirty="0">
                          <a:latin typeface="Tahoma"/>
                          <a:cs typeface="Tahoma"/>
                        </a:rPr>
                        <a:t> </a:t>
                      </a:r>
                      <a:r>
                        <a:rPr sz="1400" spc="-10" dirty="0">
                          <a:latin typeface="Tahoma"/>
                          <a:cs typeface="Tahoma"/>
                        </a:rPr>
                        <a:t>Passes****</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990"/>
                        </a:spcBef>
                      </a:pPr>
                      <a:endParaRPr sz="1400">
                        <a:latin typeface="Times New Roman"/>
                        <a:cs typeface="Times New Roman"/>
                      </a:endParaRPr>
                    </a:p>
                    <a:p>
                      <a:pPr algn="ctr">
                        <a:lnSpc>
                          <a:spcPct val="100000"/>
                        </a:lnSpc>
                      </a:pPr>
                      <a:r>
                        <a:rPr sz="1400" spc="-50" dirty="0">
                          <a:latin typeface="Tahoma"/>
                          <a:cs typeface="Tahoma"/>
                        </a:rPr>
                        <a:t>X</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990"/>
                        </a:spcBef>
                      </a:pPr>
                      <a:endParaRPr sz="1400">
                        <a:latin typeface="Times New Roman"/>
                        <a:cs typeface="Times New Roman"/>
                      </a:endParaRPr>
                    </a:p>
                    <a:p>
                      <a:pPr algn="ctr">
                        <a:lnSpc>
                          <a:spcPct val="100000"/>
                        </a:lnSpc>
                      </a:pPr>
                      <a:r>
                        <a:rPr sz="1400" spc="-50" dirty="0">
                          <a:latin typeface="Tahoma"/>
                          <a:cs typeface="Tahoma"/>
                        </a:rPr>
                        <a:t>X</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990"/>
                        </a:spcBef>
                      </a:pPr>
                      <a:endParaRPr sz="1400">
                        <a:latin typeface="Times New Roman"/>
                        <a:cs typeface="Times New Roman"/>
                      </a:endParaRPr>
                    </a:p>
                    <a:p>
                      <a:pPr algn="ctr">
                        <a:lnSpc>
                          <a:spcPct val="100000"/>
                        </a:lnSpc>
                      </a:pPr>
                      <a:r>
                        <a:rPr sz="1400" spc="-20" dirty="0">
                          <a:latin typeface="Tahoma"/>
                          <a:cs typeface="Tahoma"/>
                        </a:rPr>
                        <a:t>X***</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80"/>
                        </a:spcBef>
                      </a:pPr>
                      <a:endParaRPr sz="1100">
                        <a:latin typeface="Times New Roman"/>
                        <a:cs typeface="Times New Roman"/>
                      </a:endParaRPr>
                    </a:p>
                    <a:p>
                      <a:pPr marL="132715" marR="125095" indent="-635" algn="ctr">
                        <a:lnSpc>
                          <a:spcPct val="100000"/>
                        </a:lnSpc>
                        <a:spcBef>
                          <a:spcPts val="5"/>
                        </a:spcBef>
                      </a:pPr>
                      <a:r>
                        <a:rPr sz="1100" dirty="0">
                          <a:latin typeface="Tahoma"/>
                          <a:cs typeface="Tahoma"/>
                        </a:rPr>
                        <a:t>This</a:t>
                      </a:r>
                      <a:r>
                        <a:rPr sz="1100" spc="-10" dirty="0">
                          <a:latin typeface="Tahoma"/>
                          <a:cs typeface="Tahoma"/>
                        </a:rPr>
                        <a:t> </a:t>
                      </a:r>
                      <a:r>
                        <a:rPr sz="1100" dirty="0">
                          <a:latin typeface="Tahoma"/>
                          <a:cs typeface="Tahoma"/>
                        </a:rPr>
                        <a:t>bundle</a:t>
                      </a:r>
                      <a:r>
                        <a:rPr sz="1100" spc="-30" dirty="0">
                          <a:latin typeface="Tahoma"/>
                          <a:cs typeface="Tahoma"/>
                        </a:rPr>
                        <a:t> </a:t>
                      </a:r>
                      <a:r>
                        <a:rPr sz="1100" dirty="0">
                          <a:latin typeface="Tahoma"/>
                          <a:cs typeface="Tahoma"/>
                        </a:rPr>
                        <a:t>includes</a:t>
                      </a:r>
                      <a:r>
                        <a:rPr sz="1100" spc="-25" dirty="0">
                          <a:latin typeface="Tahoma"/>
                          <a:cs typeface="Tahoma"/>
                        </a:rPr>
                        <a:t> </a:t>
                      </a:r>
                      <a:r>
                        <a:rPr sz="1100" dirty="0">
                          <a:latin typeface="Tahoma"/>
                          <a:cs typeface="Tahoma"/>
                        </a:rPr>
                        <a:t>five</a:t>
                      </a:r>
                      <a:r>
                        <a:rPr sz="1100" spc="-10" dirty="0">
                          <a:latin typeface="Tahoma"/>
                          <a:cs typeface="Tahoma"/>
                        </a:rPr>
                        <a:t> </a:t>
                      </a:r>
                      <a:r>
                        <a:rPr sz="1100" dirty="0">
                          <a:latin typeface="Tahoma"/>
                          <a:cs typeface="Tahoma"/>
                        </a:rPr>
                        <a:t>Interactive</a:t>
                      </a:r>
                      <a:r>
                        <a:rPr sz="1100" spc="-20" dirty="0">
                          <a:latin typeface="Tahoma"/>
                          <a:cs typeface="Tahoma"/>
                        </a:rPr>
                        <a:t> </a:t>
                      </a:r>
                      <a:r>
                        <a:rPr sz="1100" dirty="0">
                          <a:latin typeface="Tahoma"/>
                          <a:cs typeface="Tahoma"/>
                        </a:rPr>
                        <a:t>Line</a:t>
                      </a:r>
                      <a:r>
                        <a:rPr sz="1100" spc="-20" dirty="0">
                          <a:latin typeface="Tahoma"/>
                          <a:cs typeface="Tahoma"/>
                        </a:rPr>
                        <a:t> </a:t>
                      </a:r>
                      <a:r>
                        <a:rPr sz="1100" dirty="0">
                          <a:latin typeface="Tahoma"/>
                          <a:cs typeface="Tahoma"/>
                        </a:rPr>
                        <a:t>Online</a:t>
                      </a:r>
                      <a:r>
                        <a:rPr sz="1100" spc="-25" dirty="0">
                          <a:latin typeface="Tahoma"/>
                          <a:cs typeface="Tahoma"/>
                        </a:rPr>
                        <a:t> </a:t>
                      </a:r>
                      <a:r>
                        <a:rPr sz="1100" spc="-10" dirty="0">
                          <a:latin typeface="Tahoma"/>
                          <a:cs typeface="Tahoma"/>
                        </a:rPr>
                        <a:t>passes. </a:t>
                      </a:r>
                      <a:r>
                        <a:rPr sz="1100" dirty="0">
                          <a:latin typeface="Tahoma"/>
                          <a:cs typeface="Tahoma"/>
                        </a:rPr>
                        <a:t>Choose</a:t>
                      </a:r>
                      <a:r>
                        <a:rPr sz="1100" spc="-30" dirty="0">
                          <a:latin typeface="Tahoma"/>
                          <a:cs typeface="Tahoma"/>
                        </a:rPr>
                        <a:t> </a:t>
                      </a:r>
                      <a:r>
                        <a:rPr sz="1100" dirty="0">
                          <a:latin typeface="Tahoma"/>
                          <a:cs typeface="Tahoma"/>
                        </a:rPr>
                        <a:t>from</a:t>
                      </a:r>
                      <a:r>
                        <a:rPr sz="1100" spc="-5" dirty="0">
                          <a:latin typeface="Tahoma"/>
                          <a:cs typeface="Tahoma"/>
                        </a:rPr>
                        <a:t> </a:t>
                      </a:r>
                      <a:r>
                        <a:rPr sz="1100" dirty="0">
                          <a:latin typeface="Tahoma"/>
                          <a:cs typeface="Tahoma"/>
                        </a:rPr>
                        <a:t>a</a:t>
                      </a:r>
                      <a:r>
                        <a:rPr sz="1100" spc="-15" dirty="0">
                          <a:latin typeface="Tahoma"/>
                          <a:cs typeface="Tahoma"/>
                        </a:rPr>
                        <a:t> </a:t>
                      </a:r>
                      <a:r>
                        <a:rPr sz="1100" dirty="0">
                          <a:latin typeface="Tahoma"/>
                          <a:cs typeface="Tahoma"/>
                        </a:rPr>
                        <a:t>robust</a:t>
                      </a:r>
                      <a:r>
                        <a:rPr sz="1100" spc="-10" dirty="0">
                          <a:latin typeface="Tahoma"/>
                          <a:cs typeface="Tahoma"/>
                        </a:rPr>
                        <a:t> </a:t>
                      </a:r>
                      <a:r>
                        <a:rPr sz="1100" dirty="0">
                          <a:latin typeface="Tahoma"/>
                          <a:cs typeface="Tahoma"/>
                        </a:rPr>
                        <a:t>catalog</a:t>
                      </a:r>
                      <a:r>
                        <a:rPr sz="1100" spc="-15" dirty="0">
                          <a:latin typeface="Tahoma"/>
                          <a:cs typeface="Tahoma"/>
                        </a:rPr>
                        <a:t> </a:t>
                      </a:r>
                      <a:r>
                        <a:rPr sz="1100" dirty="0">
                          <a:latin typeface="Tahoma"/>
                          <a:cs typeface="Tahoma"/>
                        </a:rPr>
                        <a:t>of</a:t>
                      </a:r>
                      <a:r>
                        <a:rPr sz="1100" spc="-10" dirty="0">
                          <a:latin typeface="Tahoma"/>
                          <a:cs typeface="Tahoma"/>
                        </a:rPr>
                        <a:t> </a:t>
                      </a:r>
                      <a:r>
                        <a:rPr sz="1100" dirty="0">
                          <a:latin typeface="Tahoma"/>
                          <a:cs typeface="Tahoma"/>
                        </a:rPr>
                        <a:t>live</a:t>
                      </a:r>
                      <a:r>
                        <a:rPr sz="1100" spc="-10" dirty="0">
                          <a:latin typeface="Tahoma"/>
                          <a:cs typeface="Tahoma"/>
                        </a:rPr>
                        <a:t> </a:t>
                      </a:r>
                      <a:r>
                        <a:rPr sz="1100" dirty="0">
                          <a:latin typeface="Tahoma"/>
                          <a:cs typeface="Tahoma"/>
                        </a:rPr>
                        <a:t>online</a:t>
                      </a:r>
                      <a:r>
                        <a:rPr sz="1100" spc="-15" dirty="0">
                          <a:latin typeface="Tahoma"/>
                          <a:cs typeface="Tahoma"/>
                        </a:rPr>
                        <a:t> </a:t>
                      </a:r>
                      <a:r>
                        <a:rPr sz="1100" dirty="0">
                          <a:latin typeface="Tahoma"/>
                          <a:cs typeface="Tahoma"/>
                        </a:rPr>
                        <a:t>classes</a:t>
                      </a:r>
                      <a:r>
                        <a:rPr sz="1100" spc="-20" dirty="0">
                          <a:latin typeface="Tahoma"/>
                          <a:cs typeface="Tahoma"/>
                        </a:rPr>
                        <a:t> </a:t>
                      </a:r>
                      <a:r>
                        <a:rPr sz="1100" spc="-10" dirty="0">
                          <a:latin typeface="Tahoma"/>
                          <a:cs typeface="Tahoma"/>
                        </a:rPr>
                        <a:t>ranging </a:t>
                      </a:r>
                      <a:r>
                        <a:rPr sz="1100" dirty="0">
                          <a:latin typeface="Tahoma"/>
                          <a:cs typeface="Tahoma"/>
                        </a:rPr>
                        <a:t>from</a:t>
                      </a:r>
                      <a:r>
                        <a:rPr sz="1100" spc="-15" dirty="0">
                          <a:latin typeface="Tahoma"/>
                          <a:cs typeface="Tahoma"/>
                        </a:rPr>
                        <a:t> </a:t>
                      </a:r>
                      <a:r>
                        <a:rPr sz="1100" dirty="0">
                          <a:latin typeface="Tahoma"/>
                          <a:cs typeface="Tahoma"/>
                        </a:rPr>
                        <a:t>two to</a:t>
                      </a:r>
                      <a:r>
                        <a:rPr sz="1100" spc="-5" dirty="0">
                          <a:latin typeface="Tahoma"/>
                          <a:cs typeface="Tahoma"/>
                        </a:rPr>
                        <a:t> </a:t>
                      </a:r>
                      <a:r>
                        <a:rPr sz="1100" dirty="0">
                          <a:latin typeface="Tahoma"/>
                          <a:cs typeface="Tahoma"/>
                        </a:rPr>
                        <a:t>four</a:t>
                      </a:r>
                      <a:r>
                        <a:rPr sz="1100" spc="-10" dirty="0">
                          <a:latin typeface="Tahoma"/>
                          <a:cs typeface="Tahoma"/>
                        </a:rPr>
                        <a:t> </a:t>
                      </a:r>
                      <a:r>
                        <a:rPr sz="1100" dirty="0">
                          <a:latin typeface="Tahoma"/>
                          <a:cs typeface="Tahoma"/>
                        </a:rPr>
                        <a:t>days</a:t>
                      </a:r>
                      <a:r>
                        <a:rPr sz="1100" spc="-10" dirty="0">
                          <a:latin typeface="Tahoma"/>
                          <a:cs typeface="Tahoma"/>
                        </a:rPr>
                        <a:t> </a:t>
                      </a:r>
                      <a:r>
                        <a:rPr sz="1100" dirty="0">
                          <a:latin typeface="Tahoma"/>
                          <a:cs typeface="Tahoma"/>
                        </a:rPr>
                        <a:t>of</a:t>
                      </a:r>
                      <a:r>
                        <a:rPr sz="1100" spc="-10" dirty="0">
                          <a:latin typeface="Tahoma"/>
                          <a:cs typeface="Tahoma"/>
                        </a:rPr>
                        <a:t> </a:t>
                      </a:r>
                      <a:r>
                        <a:rPr sz="1100" dirty="0">
                          <a:latin typeface="Tahoma"/>
                          <a:cs typeface="Tahoma"/>
                        </a:rPr>
                        <a:t>training</a:t>
                      </a:r>
                      <a:r>
                        <a:rPr sz="1100" spc="-10" dirty="0">
                          <a:latin typeface="Tahoma"/>
                          <a:cs typeface="Tahoma"/>
                        </a:rPr>
                        <a:t> </a:t>
                      </a:r>
                      <a:r>
                        <a:rPr sz="1100" dirty="0">
                          <a:latin typeface="Tahoma"/>
                          <a:cs typeface="Tahoma"/>
                        </a:rPr>
                        <a:t>from</a:t>
                      </a:r>
                      <a:r>
                        <a:rPr sz="1100" spc="-10" dirty="0">
                          <a:latin typeface="Tahoma"/>
                          <a:cs typeface="Tahoma"/>
                        </a:rPr>
                        <a:t> </a:t>
                      </a:r>
                      <a:r>
                        <a:rPr sz="1100" dirty="0">
                          <a:latin typeface="Tahoma"/>
                          <a:cs typeface="Tahoma"/>
                        </a:rPr>
                        <a:t>a</a:t>
                      </a:r>
                      <a:r>
                        <a:rPr sz="1100" spc="-5" dirty="0">
                          <a:latin typeface="Tahoma"/>
                          <a:cs typeface="Tahoma"/>
                        </a:rPr>
                        <a:t> </a:t>
                      </a:r>
                      <a:r>
                        <a:rPr sz="1100" dirty="0">
                          <a:latin typeface="Tahoma"/>
                          <a:cs typeface="Tahoma"/>
                        </a:rPr>
                        <a:t>data</a:t>
                      </a:r>
                      <a:r>
                        <a:rPr sz="1100" spc="-10" dirty="0">
                          <a:latin typeface="Tahoma"/>
                          <a:cs typeface="Tahoma"/>
                        </a:rPr>
                        <a:t> </a:t>
                      </a:r>
                      <a:r>
                        <a:rPr sz="1100" dirty="0">
                          <a:latin typeface="Tahoma"/>
                          <a:cs typeface="Tahoma"/>
                        </a:rPr>
                        <a:t>expert</a:t>
                      </a:r>
                      <a:r>
                        <a:rPr sz="1100" spc="-15" dirty="0">
                          <a:latin typeface="Tahoma"/>
                          <a:cs typeface="Tahoma"/>
                        </a:rPr>
                        <a:t> </a:t>
                      </a:r>
                      <a:r>
                        <a:rPr sz="1100" spc="-20" dirty="0">
                          <a:latin typeface="Tahoma"/>
                          <a:cs typeface="Tahoma"/>
                        </a:rPr>
                        <a:t>while </a:t>
                      </a:r>
                      <a:r>
                        <a:rPr sz="1100" dirty="0">
                          <a:latin typeface="Tahoma"/>
                          <a:cs typeface="Tahoma"/>
                        </a:rPr>
                        <a:t>networking</a:t>
                      </a:r>
                      <a:r>
                        <a:rPr sz="1100" spc="-30" dirty="0">
                          <a:latin typeface="Tahoma"/>
                          <a:cs typeface="Tahoma"/>
                        </a:rPr>
                        <a:t> </a:t>
                      </a:r>
                      <a:r>
                        <a:rPr sz="1100" dirty="0">
                          <a:latin typeface="Tahoma"/>
                          <a:cs typeface="Tahoma"/>
                        </a:rPr>
                        <a:t>and</a:t>
                      </a:r>
                      <a:r>
                        <a:rPr sz="1100" spc="-20" dirty="0">
                          <a:latin typeface="Tahoma"/>
                          <a:cs typeface="Tahoma"/>
                        </a:rPr>
                        <a:t> </a:t>
                      </a:r>
                      <a:r>
                        <a:rPr sz="1100" dirty="0">
                          <a:latin typeface="Tahoma"/>
                          <a:cs typeface="Tahoma"/>
                        </a:rPr>
                        <a:t>learning</a:t>
                      </a:r>
                      <a:r>
                        <a:rPr sz="1100" spc="-25" dirty="0">
                          <a:latin typeface="Tahoma"/>
                          <a:cs typeface="Tahoma"/>
                        </a:rPr>
                        <a:t> </a:t>
                      </a:r>
                      <a:r>
                        <a:rPr sz="1100" dirty="0">
                          <a:latin typeface="Tahoma"/>
                          <a:cs typeface="Tahoma"/>
                        </a:rPr>
                        <a:t>with</a:t>
                      </a:r>
                      <a:r>
                        <a:rPr sz="1100" spc="-5" dirty="0">
                          <a:latin typeface="Tahoma"/>
                          <a:cs typeface="Tahoma"/>
                        </a:rPr>
                        <a:t> </a:t>
                      </a:r>
                      <a:r>
                        <a:rPr sz="1100" spc="-10" dirty="0">
                          <a:latin typeface="Tahoma"/>
                          <a:cs typeface="Tahoma"/>
                        </a:rPr>
                        <a:t>classmates.</a:t>
                      </a:r>
                      <a:endParaRPr sz="1100">
                        <a:latin typeface="Tahoma"/>
                        <a:cs typeface="Tahoma"/>
                      </a:endParaRPr>
                    </a:p>
                  </a:txBody>
                  <a:tcPr marL="0" marR="0" marT="1524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505"/>
                        </a:spcBef>
                      </a:pPr>
                      <a:endParaRPr sz="1100">
                        <a:latin typeface="Times New Roman"/>
                        <a:cs typeface="Times New Roman"/>
                      </a:endParaRPr>
                    </a:p>
                    <a:p>
                      <a:pPr algn="ctr">
                        <a:lnSpc>
                          <a:spcPct val="100000"/>
                        </a:lnSpc>
                      </a:pPr>
                      <a:r>
                        <a:rPr sz="1100" dirty="0">
                          <a:latin typeface="Tahoma"/>
                          <a:cs typeface="Tahoma"/>
                        </a:rPr>
                        <a:t>$500</a:t>
                      </a:r>
                      <a:r>
                        <a:rPr sz="1100" spc="-15" dirty="0">
                          <a:latin typeface="Tahoma"/>
                          <a:cs typeface="Tahoma"/>
                        </a:rPr>
                        <a:t> </a:t>
                      </a:r>
                      <a:r>
                        <a:rPr sz="1100" spc="-50" dirty="0">
                          <a:latin typeface="Tahoma"/>
                          <a:cs typeface="Tahoma"/>
                        </a:rPr>
                        <a:t>-</a:t>
                      </a:r>
                      <a:endParaRPr sz="1100">
                        <a:latin typeface="Tahoma"/>
                        <a:cs typeface="Tahoma"/>
                      </a:endParaRPr>
                    </a:p>
                    <a:p>
                      <a:pPr marL="136525" marR="128905" algn="ctr">
                        <a:lnSpc>
                          <a:spcPct val="100000"/>
                        </a:lnSpc>
                      </a:pPr>
                      <a:r>
                        <a:rPr sz="1100" dirty="0">
                          <a:latin typeface="Tahoma"/>
                          <a:cs typeface="Tahoma"/>
                        </a:rPr>
                        <a:t>$2,000</a:t>
                      </a:r>
                      <a:r>
                        <a:rPr sz="1100" spc="-15" dirty="0">
                          <a:latin typeface="Tahoma"/>
                          <a:cs typeface="Tahoma"/>
                        </a:rPr>
                        <a:t> </a:t>
                      </a:r>
                      <a:r>
                        <a:rPr sz="1100" spc="-25" dirty="0">
                          <a:latin typeface="Tahoma"/>
                          <a:cs typeface="Tahoma"/>
                        </a:rPr>
                        <a:t>per</a:t>
                      </a:r>
                      <a:r>
                        <a:rPr sz="1100" spc="-10" dirty="0">
                          <a:latin typeface="Tahoma"/>
                          <a:cs typeface="Tahoma"/>
                        </a:rPr>
                        <a:t> class</a:t>
                      </a:r>
                      <a:endParaRPr sz="1100">
                        <a:latin typeface="Tahoma"/>
                        <a:cs typeface="Tahoma"/>
                      </a:endParaRPr>
                    </a:p>
                  </a:txBody>
                  <a:tcPr marL="0" marR="0" marT="96203"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extLst>
                  <a:ext uri="{0D108BD9-81ED-4DB2-BD59-A6C34878D82A}">
                    <a16:rowId xmlns:a16="http://schemas.microsoft.com/office/drawing/2014/main" val="10001"/>
                  </a:ext>
                </a:extLst>
              </a:tr>
              <a:tr h="936308">
                <a:tc>
                  <a:txBody>
                    <a:bodyPr/>
                    <a:lstStyle/>
                    <a:p>
                      <a:pPr>
                        <a:lnSpc>
                          <a:spcPct val="100000"/>
                        </a:lnSpc>
                        <a:spcBef>
                          <a:spcPts val="875"/>
                        </a:spcBef>
                      </a:pPr>
                      <a:endParaRPr sz="1400">
                        <a:latin typeface="Times New Roman"/>
                        <a:cs typeface="Times New Roman"/>
                      </a:endParaRPr>
                    </a:p>
                    <a:p>
                      <a:pPr marL="90805">
                        <a:lnSpc>
                          <a:spcPct val="100000"/>
                        </a:lnSpc>
                        <a:spcBef>
                          <a:spcPts val="5"/>
                        </a:spcBef>
                      </a:pPr>
                      <a:r>
                        <a:rPr sz="1400" b="1" dirty="0">
                          <a:latin typeface="Tahoma"/>
                          <a:cs typeface="Tahoma"/>
                        </a:rPr>
                        <a:t>5</a:t>
                      </a:r>
                      <a:r>
                        <a:rPr sz="1400" b="1" spc="15" dirty="0">
                          <a:latin typeface="Tahoma"/>
                          <a:cs typeface="Tahoma"/>
                        </a:rPr>
                        <a:t> </a:t>
                      </a:r>
                      <a:r>
                        <a:rPr sz="1400" dirty="0">
                          <a:latin typeface="Tahoma"/>
                          <a:cs typeface="Tahoma"/>
                        </a:rPr>
                        <a:t>Elite</a:t>
                      </a:r>
                      <a:r>
                        <a:rPr sz="1400" spc="-15" dirty="0">
                          <a:latin typeface="Tahoma"/>
                          <a:cs typeface="Tahoma"/>
                        </a:rPr>
                        <a:t> </a:t>
                      </a:r>
                      <a:r>
                        <a:rPr sz="1400" dirty="0">
                          <a:latin typeface="Tahoma"/>
                          <a:cs typeface="Tahoma"/>
                        </a:rPr>
                        <a:t>Annual</a:t>
                      </a:r>
                      <a:r>
                        <a:rPr sz="1400" spc="-20" dirty="0">
                          <a:latin typeface="Tahoma"/>
                          <a:cs typeface="Tahoma"/>
                        </a:rPr>
                        <a:t> </a:t>
                      </a:r>
                      <a:r>
                        <a:rPr sz="1400" spc="-10" dirty="0">
                          <a:latin typeface="Tahoma"/>
                          <a:cs typeface="Tahoma"/>
                        </a:rPr>
                        <a:t>Subscriptions</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marL="153035" marR="145415" algn="ctr">
                        <a:lnSpc>
                          <a:spcPct val="100000"/>
                        </a:lnSpc>
                        <a:spcBef>
                          <a:spcPts val="355"/>
                        </a:spcBef>
                      </a:pPr>
                      <a:r>
                        <a:rPr sz="1100" dirty="0">
                          <a:latin typeface="Tahoma"/>
                          <a:cs typeface="Tahoma"/>
                        </a:rPr>
                        <a:t>These</a:t>
                      </a:r>
                      <a:r>
                        <a:rPr sz="1100" spc="-15" dirty="0">
                          <a:latin typeface="Tahoma"/>
                          <a:cs typeface="Tahoma"/>
                        </a:rPr>
                        <a:t> </a:t>
                      </a:r>
                      <a:r>
                        <a:rPr sz="1100" dirty="0">
                          <a:latin typeface="Tahoma"/>
                          <a:cs typeface="Tahoma"/>
                        </a:rPr>
                        <a:t>licenses</a:t>
                      </a:r>
                      <a:r>
                        <a:rPr sz="1100" spc="-25" dirty="0">
                          <a:latin typeface="Tahoma"/>
                          <a:cs typeface="Tahoma"/>
                        </a:rPr>
                        <a:t> </a:t>
                      </a:r>
                      <a:r>
                        <a:rPr sz="1100" dirty="0">
                          <a:latin typeface="Tahoma"/>
                          <a:cs typeface="Tahoma"/>
                        </a:rPr>
                        <a:t>are</a:t>
                      </a:r>
                      <a:r>
                        <a:rPr sz="1100" spc="-15" dirty="0">
                          <a:latin typeface="Tahoma"/>
                          <a:cs typeface="Tahoma"/>
                        </a:rPr>
                        <a:t> </a:t>
                      </a:r>
                      <a:r>
                        <a:rPr sz="1100" dirty="0">
                          <a:latin typeface="Tahoma"/>
                          <a:cs typeface="Tahoma"/>
                        </a:rPr>
                        <a:t>for</a:t>
                      </a:r>
                      <a:r>
                        <a:rPr sz="1100" spc="-10" dirty="0">
                          <a:latin typeface="Tahoma"/>
                          <a:cs typeface="Tahoma"/>
                        </a:rPr>
                        <a:t> </a:t>
                      </a:r>
                      <a:r>
                        <a:rPr sz="1100" dirty="0">
                          <a:latin typeface="Tahoma"/>
                          <a:cs typeface="Tahoma"/>
                        </a:rPr>
                        <a:t>the</a:t>
                      </a:r>
                      <a:r>
                        <a:rPr sz="1100" spc="-10" dirty="0">
                          <a:latin typeface="Tahoma"/>
                          <a:cs typeface="Tahoma"/>
                        </a:rPr>
                        <a:t> </a:t>
                      </a:r>
                      <a:r>
                        <a:rPr sz="1100" dirty="0">
                          <a:latin typeface="Tahoma"/>
                          <a:cs typeface="Tahoma"/>
                        </a:rPr>
                        <a:t>learners</a:t>
                      </a:r>
                      <a:r>
                        <a:rPr sz="1100" spc="-20" dirty="0">
                          <a:latin typeface="Tahoma"/>
                          <a:cs typeface="Tahoma"/>
                        </a:rPr>
                        <a:t> </a:t>
                      </a:r>
                      <a:r>
                        <a:rPr sz="1100" dirty="0">
                          <a:latin typeface="Tahoma"/>
                          <a:cs typeface="Tahoma"/>
                        </a:rPr>
                        <a:t>who</a:t>
                      </a:r>
                      <a:r>
                        <a:rPr sz="1100" spc="-5" dirty="0">
                          <a:latin typeface="Tahoma"/>
                          <a:cs typeface="Tahoma"/>
                        </a:rPr>
                        <a:t> </a:t>
                      </a:r>
                      <a:r>
                        <a:rPr sz="1100" dirty="0">
                          <a:latin typeface="Tahoma"/>
                          <a:cs typeface="Tahoma"/>
                        </a:rPr>
                        <a:t>need</a:t>
                      </a:r>
                      <a:r>
                        <a:rPr sz="1100" spc="-10" dirty="0">
                          <a:latin typeface="Tahoma"/>
                          <a:cs typeface="Tahoma"/>
                        </a:rPr>
                        <a:t> </a:t>
                      </a:r>
                      <a:r>
                        <a:rPr sz="1100" dirty="0">
                          <a:latin typeface="Tahoma"/>
                          <a:cs typeface="Tahoma"/>
                        </a:rPr>
                        <a:t>to</a:t>
                      </a:r>
                      <a:r>
                        <a:rPr sz="1100" spc="-20" dirty="0">
                          <a:latin typeface="Tahoma"/>
                          <a:cs typeface="Tahoma"/>
                        </a:rPr>
                        <a:t> </a:t>
                      </a:r>
                      <a:r>
                        <a:rPr sz="1100" dirty="0">
                          <a:latin typeface="Tahoma"/>
                          <a:cs typeface="Tahoma"/>
                        </a:rPr>
                        <a:t>take </a:t>
                      </a:r>
                      <a:r>
                        <a:rPr sz="1100" spc="-20" dirty="0">
                          <a:latin typeface="Tahoma"/>
                          <a:cs typeface="Tahoma"/>
                        </a:rPr>
                        <a:t>their </a:t>
                      </a:r>
                      <a:r>
                        <a:rPr sz="1100" dirty="0">
                          <a:latin typeface="Tahoma"/>
                          <a:cs typeface="Tahoma"/>
                        </a:rPr>
                        <a:t>training</a:t>
                      </a:r>
                      <a:r>
                        <a:rPr sz="1100" spc="-20" dirty="0">
                          <a:latin typeface="Tahoma"/>
                          <a:cs typeface="Tahoma"/>
                        </a:rPr>
                        <a:t> </a:t>
                      </a:r>
                      <a:r>
                        <a:rPr sz="1100" dirty="0">
                          <a:latin typeface="Tahoma"/>
                          <a:cs typeface="Tahoma"/>
                        </a:rPr>
                        <a:t>to</a:t>
                      </a:r>
                      <a:r>
                        <a:rPr sz="1100" spc="-10" dirty="0">
                          <a:latin typeface="Tahoma"/>
                          <a:cs typeface="Tahoma"/>
                        </a:rPr>
                        <a:t> </a:t>
                      </a:r>
                      <a:r>
                        <a:rPr sz="1100" dirty="0">
                          <a:latin typeface="Tahoma"/>
                          <a:cs typeface="Tahoma"/>
                        </a:rPr>
                        <a:t>the</a:t>
                      </a:r>
                      <a:r>
                        <a:rPr sz="1100" spc="-20" dirty="0">
                          <a:latin typeface="Tahoma"/>
                          <a:cs typeface="Tahoma"/>
                        </a:rPr>
                        <a:t> </a:t>
                      </a:r>
                      <a:r>
                        <a:rPr sz="1100" dirty="0">
                          <a:latin typeface="Tahoma"/>
                          <a:cs typeface="Tahoma"/>
                        </a:rPr>
                        <a:t>next</a:t>
                      </a:r>
                      <a:r>
                        <a:rPr sz="1100" spc="-20" dirty="0">
                          <a:latin typeface="Tahoma"/>
                          <a:cs typeface="Tahoma"/>
                        </a:rPr>
                        <a:t> </a:t>
                      </a:r>
                      <a:r>
                        <a:rPr sz="1100" dirty="0">
                          <a:latin typeface="Tahoma"/>
                          <a:cs typeface="Tahoma"/>
                        </a:rPr>
                        <a:t>level</a:t>
                      </a:r>
                      <a:r>
                        <a:rPr sz="1100" spc="-25" dirty="0">
                          <a:latin typeface="Tahoma"/>
                          <a:cs typeface="Tahoma"/>
                        </a:rPr>
                        <a:t> </a:t>
                      </a:r>
                      <a:r>
                        <a:rPr sz="1100" dirty="0">
                          <a:latin typeface="Tahoma"/>
                          <a:cs typeface="Tahoma"/>
                        </a:rPr>
                        <a:t>in</a:t>
                      </a:r>
                      <a:r>
                        <a:rPr sz="1100" spc="-15" dirty="0">
                          <a:latin typeface="Tahoma"/>
                          <a:cs typeface="Tahoma"/>
                        </a:rPr>
                        <a:t> </a:t>
                      </a:r>
                      <a:r>
                        <a:rPr sz="1100" dirty="0">
                          <a:latin typeface="Tahoma"/>
                          <a:cs typeface="Tahoma"/>
                        </a:rPr>
                        <a:t>obtaining</a:t>
                      </a:r>
                      <a:r>
                        <a:rPr sz="1100" spc="-25" dirty="0">
                          <a:latin typeface="Tahoma"/>
                          <a:cs typeface="Tahoma"/>
                        </a:rPr>
                        <a:t> </a:t>
                      </a:r>
                      <a:r>
                        <a:rPr sz="1100" dirty="0">
                          <a:latin typeface="Tahoma"/>
                          <a:cs typeface="Tahoma"/>
                        </a:rPr>
                        <a:t>certifications.</a:t>
                      </a:r>
                      <a:r>
                        <a:rPr sz="1100" spc="-20" dirty="0">
                          <a:latin typeface="Tahoma"/>
                          <a:cs typeface="Tahoma"/>
                        </a:rPr>
                        <a:t> These </a:t>
                      </a:r>
                      <a:r>
                        <a:rPr sz="1100" dirty="0">
                          <a:latin typeface="Tahoma"/>
                          <a:cs typeface="Tahoma"/>
                        </a:rPr>
                        <a:t>learners</a:t>
                      </a:r>
                      <a:r>
                        <a:rPr sz="1100" spc="-25" dirty="0">
                          <a:latin typeface="Tahoma"/>
                          <a:cs typeface="Tahoma"/>
                        </a:rPr>
                        <a:t> </a:t>
                      </a:r>
                      <a:r>
                        <a:rPr sz="1100" dirty="0">
                          <a:latin typeface="Tahoma"/>
                          <a:cs typeface="Tahoma"/>
                        </a:rPr>
                        <a:t>have</a:t>
                      </a:r>
                      <a:r>
                        <a:rPr sz="1100" spc="-20" dirty="0">
                          <a:latin typeface="Tahoma"/>
                          <a:cs typeface="Tahoma"/>
                        </a:rPr>
                        <a:t> </a:t>
                      </a:r>
                      <a:r>
                        <a:rPr sz="1100" dirty="0">
                          <a:latin typeface="Tahoma"/>
                          <a:cs typeface="Tahoma"/>
                        </a:rPr>
                        <a:t>access</a:t>
                      </a:r>
                      <a:r>
                        <a:rPr sz="1100" spc="-15" dirty="0">
                          <a:latin typeface="Tahoma"/>
                          <a:cs typeface="Tahoma"/>
                        </a:rPr>
                        <a:t> </a:t>
                      </a:r>
                      <a:r>
                        <a:rPr sz="1100" dirty="0">
                          <a:latin typeface="Tahoma"/>
                          <a:cs typeface="Tahoma"/>
                        </a:rPr>
                        <a:t>to</a:t>
                      </a:r>
                      <a:r>
                        <a:rPr sz="1100" spc="-5" dirty="0">
                          <a:latin typeface="Tahoma"/>
                          <a:cs typeface="Tahoma"/>
                        </a:rPr>
                        <a:t> </a:t>
                      </a:r>
                      <a:r>
                        <a:rPr sz="1100" dirty="0">
                          <a:latin typeface="Tahoma"/>
                          <a:cs typeface="Tahoma"/>
                        </a:rPr>
                        <a:t>the</a:t>
                      </a:r>
                      <a:r>
                        <a:rPr sz="1100" spc="-15" dirty="0">
                          <a:latin typeface="Tahoma"/>
                          <a:cs typeface="Tahoma"/>
                        </a:rPr>
                        <a:t> </a:t>
                      </a:r>
                      <a:r>
                        <a:rPr sz="1100" dirty="0">
                          <a:latin typeface="Tahoma"/>
                          <a:cs typeface="Tahoma"/>
                        </a:rPr>
                        <a:t>full</a:t>
                      </a:r>
                      <a:r>
                        <a:rPr sz="1100" spc="-10" dirty="0">
                          <a:latin typeface="Tahoma"/>
                          <a:cs typeface="Tahoma"/>
                        </a:rPr>
                        <a:t> </a:t>
                      </a:r>
                      <a:r>
                        <a:rPr sz="1100" dirty="0">
                          <a:latin typeface="Tahoma"/>
                          <a:cs typeface="Tahoma"/>
                        </a:rPr>
                        <a:t>on-demand</a:t>
                      </a:r>
                      <a:r>
                        <a:rPr sz="1100" spc="-25" dirty="0">
                          <a:latin typeface="Tahoma"/>
                          <a:cs typeface="Tahoma"/>
                        </a:rPr>
                        <a:t> </a:t>
                      </a:r>
                      <a:r>
                        <a:rPr sz="1100" spc="-10" dirty="0">
                          <a:latin typeface="Tahoma"/>
                          <a:cs typeface="Tahoma"/>
                        </a:rPr>
                        <a:t>catalog, </a:t>
                      </a:r>
                      <a:r>
                        <a:rPr sz="1100" dirty="0">
                          <a:latin typeface="Tahoma"/>
                          <a:cs typeface="Tahoma"/>
                        </a:rPr>
                        <a:t>including</a:t>
                      </a:r>
                      <a:r>
                        <a:rPr sz="1100" spc="-25" dirty="0">
                          <a:latin typeface="Tahoma"/>
                          <a:cs typeface="Tahoma"/>
                        </a:rPr>
                        <a:t> </a:t>
                      </a:r>
                      <a:r>
                        <a:rPr sz="1100" dirty="0">
                          <a:latin typeface="Tahoma"/>
                          <a:cs typeface="Tahoma"/>
                        </a:rPr>
                        <a:t>the</a:t>
                      </a:r>
                      <a:r>
                        <a:rPr sz="1100" spc="-25" dirty="0">
                          <a:latin typeface="Tahoma"/>
                          <a:cs typeface="Tahoma"/>
                        </a:rPr>
                        <a:t> </a:t>
                      </a:r>
                      <a:r>
                        <a:rPr sz="1100" dirty="0">
                          <a:latin typeface="Tahoma"/>
                          <a:cs typeface="Tahoma"/>
                        </a:rPr>
                        <a:t>CDMP</a:t>
                      </a:r>
                      <a:r>
                        <a:rPr sz="1100" spc="-10" dirty="0">
                          <a:latin typeface="Tahoma"/>
                          <a:cs typeface="Tahoma"/>
                        </a:rPr>
                        <a:t> </a:t>
                      </a:r>
                      <a:r>
                        <a:rPr sz="1100" dirty="0">
                          <a:latin typeface="Tahoma"/>
                          <a:cs typeface="Tahoma"/>
                        </a:rPr>
                        <a:t>Certification</a:t>
                      </a:r>
                      <a:r>
                        <a:rPr sz="1100" spc="-25" dirty="0">
                          <a:latin typeface="Tahoma"/>
                          <a:cs typeface="Tahoma"/>
                        </a:rPr>
                        <a:t> </a:t>
                      </a:r>
                      <a:r>
                        <a:rPr sz="1100" dirty="0">
                          <a:latin typeface="Tahoma"/>
                          <a:cs typeface="Tahoma"/>
                        </a:rPr>
                        <a:t>training</a:t>
                      </a:r>
                      <a:r>
                        <a:rPr sz="1100" spc="-25" dirty="0">
                          <a:latin typeface="Tahoma"/>
                          <a:cs typeface="Tahoma"/>
                        </a:rPr>
                        <a:t> </a:t>
                      </a:r>
                      <a:r>
                        <a:rPr sz="1100" dirty="0">
                          <a:latin typeface="Tahoma"/>
                          <a:cs typeface="Tahoma"/>
                        </a:rPr>
                        <a:t>and</a:t>
                      </a:r>
                      <a:r>
                        <a:rPr sz="1100" spc="-25" dirty="0">
                          <a:latin typeface="Tahoma"/>
                          <a:cs typeface="Tahoma"/>
                        </a:rPr>
                        <a:t> </a:t>
                      </a:r>
                      <a:r>
                        <a:rPr sz="1100" dirty="0">
                          <a:latin typeface="Tahoma"/>
                          <a:cs typeface="Tahoma"/>
                        </a:rPr>
                        <a:t>Live</a:t>
                      </a:r>
                      <a:r>
                        <a:rPr sz="1100" spc="-20" dirty="0">
                          <a:latin typeface="Tahoma"/>
                          <a:cs typeface="Tahoma"/>
                        </a:rPr>
                        <a:t> </a:t>
                      </a:r>
                      <a:r>
                        <a:rPr sz="1100" spc="-10" dirty="0">
                          <a:latin typeface="Tahoma"/>
                          <a:cs typeface="Tahoma"/>
                        </a:rPr>
                        <a:t>Online </a:t>
                      </a:r>
                      <a:r>
                        <a:rPr sz="1100" dirty="0">
                          <a:latin typeface="Tahoma"/>
                          <a:cs typeface="Tahoma"/>
                        </a:rPr>
                        <a:t>CDMP</a:t>
                      </a:r>
                      <a:r>
                        <a:rPr sz="1100" spc="-10" dirty="0">
                          <a:latin typeface="Tahoma"/>
                          <a:cs typeface="Tahoma"/>
                        </a:rPr>
                        <a:t> </a:t>
                      </a:r>
                      <a:r>
                        <a:rPr sz="1100" dirty="0">
                          <a:latin typeface="Tahoma"/>
                          <a:cs typeface="Tahoma"/>
                        </a:rPr>
                        <a:t>Study</a:t>
                      </a:r>
                      <a:r>
                        <a:rPr sz="1100" spc="-15" dirty="0">
                          <a:latin typeface="Tahoma"/>
                          <a:cs typeface="Tahoma"/>
                        </a:rPr>
                        <a:t> </a:t>
                      </a:r>
                      <a:r>
                        <a:rPr sz="1100" spc="-10" dirty="0">
                          <a:latin typeface="Tahoma"/>
                          <a:cs typeface="Tahoma"/>
                        </a:rPr>
                        <a:t>Groups.</a:t>
                      </a:r>
                      <a:endParaRPr sz="1100">
                        <a:latin typeface="Tahoma"/>
                        <a:cs typeface="Tahoma"/>
                      </a:endParaRPr>
                    </a:p>
                  </a:txBody>
                  <a:tcPr marL="0" marR="0" marT="676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100">
                        <a:latin typeface="Times New Roman"/>
                        <a:cs typeface="Times New Roman"/>
                      </a:endParaRPr>
                    </a:p>
                    <a:p>
                      <a:pPr>
                        <a:lnSpc>
                          <a:spcPct val="100000"/>
                        </a:lnSpc>
                        <a:spcBef>
                          <a:spcPts val="425"/>
                        </a:spcBef>
                      </a:pPr>
                      <a:endParaRPr sz="1100">
                        <a:latin typeface="Times New Roman"/>
                        <a:cs typeface="Times New Roman"/>
                      </a:endParaRPr>
                    </a:p>
                    <a:p>
                      <a:pPr algn="ctr">
                        <a:lnSpc>
                          <a:spcPct val="100000"/>
                        </a:lnSpc>
                      </a:pPr>
                      <a:r>
                        <a:rPr sz="1100" spc="-10" dirty="0">
                          <a:latin typeface="Tahoma"/>
                          <a:cs typeface="Tahoma"/>
                        </a:rPr>
                        <a:t>$1,933</a:t>
                      </a:r>
                      <a:endParaRPr sz="11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extLst>
                  <a:ext uri="{0D108BD9-81ED-4DB2-BD59-A6C34878D82A}">
                    <a16:rowId xmlns:a16="http://schemas.microsoft.com/office/drawing/2014/main" val="10002"/>
                  </a:ext>
                </a:extLst>
              </a:tr>
              <a:tr h="777239">
                <a:tc>
                  <a:txBody>
                    <a:bodyPr/>
                    <a:lstStyle/>
                    <a:p>
                      <a:pPr>
                        <a:lnSpc>
                          <a:spcPct val="100000"/>
                        </a:lnSpc>
                        <a:spcBef>
                          <a:spcPts val="455"/>
                        </a:spcBef>
                      </a:pPr>
                      <a:endParaRPr sz="1400">
                        <a:latin typeface="Times New Roman"/>
                        <a:cs typeface="Times New Roman"/>
                      </a:endParaRPr>
                    </a:p>
                    <a:p>
                      <a:pPr marL="90805">
                        <a:lnSpc>
                          <a:spcPct val="100000"/>
                        </a:lnSpc>
                        <a:spcBef>
                          <a:spcPts val="5"/>
                        </a:spcBef>
                      </a:pPr>
                      <a:r>
                        <a:rPr sz="1400" b="1" dirty="0">
                          <a:latin typeface="Tahoma"/>
                          <a:cs typeface="Tahoma"/>
                        </a:rPr>
                        <a:t>15</a:t>
                      </a:r>
                      <a:r>
                        <a:rPr sz="1400" b="1" spc="10" dirty="0">
                          <a:latin typeface="Tahoma"/>
                          <a:cs typeface="Tahoma"/>
                        </a:rPr>
                        <a:t> </a:t>
                      </a:r>
                      <a:r>
                        <a:rPr sz="1400" dirty="0">
                          <a:latin typeface="Tahoma"/>
                          <a:cs typeface="Tahoma"/>
                        </a:rPr>
                        <a:t>Professional</a:t>
                      </a:r>
                      <a:r>
                        <a:rPr sz="1400" spc="-25" dirty="0">
                          <a:latin typeface="Tahoma"/>
                          <a:cs typeface="Tahoma"/>
                        </a:rPr>
                        <a:t> </a:t>
                      </a:r>
                      <a:r>
                        <a:rPr sz="1400" dirty="0">
                          <a:latin typeface="Tahoma"/>
                          <a:cs typeface="Tahoma"/>
                        </a:rPr>
                        <a:t>Annual</a:t>
                      </a:r>
                      <a:r>
                        <a:rPr sz="1400" spc="-30" dirty="0">
                          <a:latin typeface="Tahoma"/>
                          <a:cs typeface="Tahoma"/>
                        </a:rPr>
                        <a:t> </a:t>
                      </a:r>
                      <a:r>
                        <a:rPr sz="1400" spc="-10" dirty="0">
                          <a:latin typeface="Tahoma"/>
                          <a:cs typeface="Tahoma"/>
                        </a:rPr>
                        <a:t>Subscriptions</a:t>
                      </a:r>
                      <a:endParaRPr sz="1400">
                        <a:latin typeface="Tahoma"/>
                        <a:cs typeface="Tahoma"/>
                      </a:endParaRPr>
                    </a:p>
                  </a:txBody>
                  <a:tcPr marL="0" marR="0" marT="866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45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866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45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866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45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866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45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866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marL="139700" marR="130810" indent="-1270" algn="ctr">
                        <a:lnSpc>
                          <a:spcPct val="100000"/>
                        </a:lnSpc>
                        <a:spcBef>
                          <a:spcPts val="355"/>
                        </a:spcBef>
                      </a:pPr>
                      <a:r>
                        <a:rPr sz="1100" dirty="0">
                          <a:latin typeface="Tahoma"/>
                          <a:cs typeface="Tahoma"/>
                        </a:rPr>
                        <a:t>Data</a:t>
                      </a:r>
                      <a:r>
                        <a:rPr sz="1100" spc="-15" dirty="0">
                          <a:latin typeface="Tahoma"/>
                          <a:cs typeface="Tahoma"/>
                        </a:rPr>
                        <a:t> </a:t>
                      </a:r>
                      <a:r>
                        <a:rPr sz="1100" dirty="0">
                          <a:latin typeface="Tahoma"/>
                          <a:cs typeface="Tahoma"/>
                        </a:rPr>
                        <a:t>governance</a:t>
                      </a:r>
                      <a:r>
                        <a:rPr sz="1100" spc="-35" dirty="0">
                          <a:latin typeface="Tahoma"/>
                          <a:cs typeface="Tahoma"/>
                        </a:rPr>
                        <a:t> </a:t>
                      </a:r>
                      <a:r>
                        <a:rPr sz="1100" dirty="0">
                          <a:latin typeface="Tahoma"/>
                          <a:cs typeface="Tahoma"/>
                        </a:rPr>
                        <a:t>team</a:t>
                      </a:r>
                      <a:r>
                        <a:rPr sz="1100" spc="-20" dirty="0">
                          <a:latin typeface="Tahoma"/>
                          <a:cs typeface="Tahoma"/>
                        </a:rPr>
                        <a:t> </a:t>
                      </a:r>
                      <a:r>
                        <a:rPr sz="1100" dirty="0">
                          <a:latin typeface="Tahoma"/>
                          <a:cs typeface="Tahoma"/>
                        </a:rPr>
                        <a:t>members,</a:t>
                      </a:r>
                      <a:r>
                        <a:rPr sz="1100" spc="-30" dirty="0">
                          <a:latin typeface="Tahoma"/>
                          <a:cs typeface="Tahoma"/>
                        </a:rPr>
                        <a:t> </a:t>
                      </a:r>
                      <a:r>
                        <a:rPr sz="1100" dirty="0">
                          <a:latin typeface="Tahoma"/>
                          <a:cs typeface="Tahoma"/>
                        </a:rPr>
                        <a:t>data</a:t>
                      </a:r>
                      <a:r>
                        <a:rPr sz="1100" spc="-15" dirty="0">
                          <a:latin typeface="Tahoma"/>
                          <a:cs typeface="Tahoma"/>
                        </a:rPr>
                        <a:t> </a:t>
                      </a:r>
                      <a:r>
                        <a:rPr sz="1100" dirty="0">
                          <a:latin typeface="Tahoma"/>
                          <a:cs typeface="Tahoma"/>
                        </a:rPr>
                        <a:t>engineers,</a:t>
                      </a:r>
                      <a:r>
                        <a:rPr sz="1100" spc="-30" dirty="0">
                          <a:latin typeface="Tahoma"/>
                          <a:cs typeface="Tahoma"/>
                        </a:rPr>
                        <a:t> </a:t>
                      </a:r>
                      <a:r>
                        <a:rPr sz="1100" spc="-20" dirty="0">
                          <a:latin typeface="Tahoma"/>
                          <a:cs typeface="Tahoma"/>
                        </a:rPr>
                        <a:t>data </a:t>
                      </a:r>
                      <a:r>
                        <a:rPr sz="1100" dirty="0">
                          <a:latin typeface="Tahoma"/>
                          <a:cs typeface="Tahoma"/>
                        </a:rPr>
                        <a:t>analysts,</a:t>
                      </a:r>
                      <a:r>
                        <a:rPr sz="1100" spc="-10" dirty="0">
                          <a:latin typeface="Tahoma"/>
                          <a:cs typeface="Tahoma"/>
                        </a:rPr>
                        <a:t> </a:t>
                      </a:r>
                      <a:r>
                        <a:rPr sz="1100" dirty="0">
                          <a:latin typeface="Tahoma"/>
                          <a:cs typeface="Tahoma"/>
                        </a:rPr>
                        <a:t>data</a:t>
                      </a:r>
                      <a:r>
                        <a:rPr sz="1100" spc="-20" dirty="0">
                          <a:latin typeface="Tahoma"/>
                          <a:cs typeface="Tahoma"/>
                        </a:rPr>
                        <a:t> </a:t>
                      </a:r>
                      <a:r>
                        <a:rPr sz="1100" dirty="0">
                          <a:latin typeface="Tahoma"/>
                          <a:cs typeface="Tahoma"/>
                        </a:rPr>
                        <a:t>team</a:t>
                      </a:r>
                      <a:r>
                        <a:rPr sz="1100" spc="-20" dirty="0">
                          <a:latin typeface="Tahoma"/>
                          <a:cs typeface="Tahoma"/>
                        </a:rPr>
                        <a:t> </a:t>
                      </a:r>
                      <a:r>
                        <a:rPr sz="1100" dirty="0">
                          <a:latin typeface="Tahoma"/>
                          <a:cs typeface="Tahoma"/>
                        </a:rPr>
                        <a:t>leads,</a:t>
                      </a:r>
                      <a:r>
                        <a:rPr sz="1100" spc="-25" dirty="0">
                          <a:latin typeface="Tahoma"/>
                          <a:cs typeface="Tahoma"/>
                        </a:rPr>
                        <a:t> </a:t>
                      </a:r>
                      <a:r>
                        <a:rPr sz="1100" dirty="0">
                          <a:latin typeface="Tahoma"/>
                          <a:cs typeface="Tahoma"/>
                        </a:rPr>
                        <a:t>line</a:t>
                      </a:r>
                      <a:r>
                        <a:rPr sz="1100" spc="-15" dirty="0">
                          <a:latin typeface="Tahoma"/>
                          <a:cs typeface="Tahoma"/>
                        </a:rPr>
                        <a:t> </a:t>
                      </a:r>
                      <a:r>
                        <a:rPr sz="1100" dirty="0">
                          <a:latin typeface="Tahoma"/>
                          <a:cs typeface="Tahoma"/>
                        </a:rPr>
                        <a:t>of</a:t>
                      </a:r>
                      <a:r>
                        <a:rPr sz="1100" spc="-15" dirty="0">
                          <a:latin typeface="Tahoma"/>
                          <a:cs typeface="Tahoma"/>
                        </a:rPr>
                        <a:t> </a:t>
                      </a:r>
                      <a:r>
                        <a:rPr sz="1100" dirty="0">
                          <a:latin typeface="Tahoma"/>
                          <a:cs typeface="Tahoma"/>
                        </a:rPr>
                        <a:t>business</a:t>
                      </a:r>
                      <a:r>
                        <a:rPr sz="1100" spc="-25" dirty="0">
                          <a:latin typeface="Tahoma"/>
                          <a:cs typeface="Tahoma"/>
                        </a:rPr>
                        <a:t> </a:t>
                      </a:r>
                      <a:r>
                        <a:rPr sz="1100" dirty="0">
                          <a:latin typeface="Tahoma"/>
                          <a:cs typeface="Tahoma"/>
                        </a:rPr>
                        <a:t>managers,</a:t>
                      </a:r>
                      <a:r>
                        <a:rPr sz="1100" spc="-25" dirty="0">
                          <a:latin typeface="Tahoma"/>
                          <a:cs typeface="Tahoma"/>
                        </a:rPr>
                        <a:t> </a:t>
                      </a:r>
                      <a:r>
                        <a:rPr sz="1100" spc="-20" dirty="0">
                          <a:latin typeface="Tahoma"/>
                          <a:cs typeface="Tahoma"/>
                        </a:rPr>
                        <a:t>data </a:t>
                      </a:r>
                      <a:r>
                        <a:rPr sz="1100" dirty="0">
                          <a:latin typeface="Tahoma"/>
                          <a:cs typeface="Tahoma"/>
                        </a:rPr>
                        <a:t>and</a:t>
                      </a:r>
                      <a:r>
                        <a:rPr sz="1100" spc="-25" dirty="0">
                          <a:latin typeface="Tahoma"/>
                          <a:cs typeface="Tahoma"/>
                        </a:rPr>
                        <a:t> </a:t>
                      </a:r>
                      <a:r>
                        <a:rPr sz="1100" dirty="0">
                          <a:latin typeface="Tahoma"/>
                          <a:cs typeface="Tahoma"/>
                        </a:rPr>
                        <a:t>enterprise</a:t>
                      </a:r>
                      <a:r>
                        <a:rPr sz="1100" spc="-35" dirty="0">
                          <a:latin typeface="Tahoma"/>
                          <a:cs typeface="Tahoma"/>
                        </a:rPr>
                        <a:t> </a:t>
                      </a:r>
                      <a:r>
                        <a:rPr sz="1100" dirty="0">
                          <a:latin typeface="Tahoma"/>
                          <a:cs typeface="Tahoma"/>
                        </a:rPr>
                        <a:t>architects,</a:t>
                      </a:r>
                      <a:r>
                        <a:rPr sz="1100" spc="-20" dirty="0">
                          <a:latin typeface="Tahoma"/>
                          <a:cs typeface="Tahoma"/>
                        </a:rPr>
                        <a:t> </a:t>
                      </a:r>
                      <a:r>
                        <a:rPr sz="1100" dirty="0">
                          <a:latin typeface="Tahoma"/>
                          <a:cs typeface="Tahoma"/>
                        </a:rPr>
                        <a:t>data</a:t>
                      </a:r>
                      <a:r>
                        <a:rPr sz="1100" spc="-25" dirty="0">
                          <a:latin typeface="Tahoma"/>
                          <a:cs typeface="Tahoma"/>
                        </a:rPr>
                        <a:t> </a:t>
                      </a:r>
                      <a:r>
                        <a:rPr sz="1100" dirty="0">
                          <a:latin typeface="Tahoma"/>
                          <a:cs typeface="Tahoma"/>
                        </a:rPr>
                        <a:t>modelers,</a:t>
                      </a:r>
                      <a:r>
                        <a:rPr sz="1100" spc="-30" dirty="0">
                          <a:latin typeface="Tahoma"/>
                          <a:cs typeface="Tahoma"/>
                        </a:rPr>
                        <a:t> </a:t>
                      </a:r>
                      <a:r>
                        <a:rPr sz="1100" dirty="0">
                          <a:latin typeface="Tahoma"/>
                          <a:cs typeface="Tahoma"/>
                        </a:rPr>
                        <a:t>technical</a:t>
                      </a:r>
                      <a:r>
                        <a:rPr sz="1100" spc="-30" dirty="0">
                          <a:latin typeface="Tahoma"/>
                          <a:cs typeface="Tahoma"/>
                        </a:rPr>
                        <a:t> </a:t>
                      </a:r>
                      <a:r>
                        <a:rPr sz="1100" spc="-10" dirty="0">
                          <a:latin typeface="Tahoma"/>
                          <a:cs typeface="Tahoma"/>
                        </a:rPr>
                        <a:t>staff, </a:t>
                      </a:r>
                      <a:r>
                        <a:rPr sz="1100" dirty="0">
                          <a:latin typeface="Tahoma"/>
                          <a:cs typeface="Tahoma"/>
                        </a:rPr>
                        <a:t>developers,</a:t>
                      </a:r>
                      <a:r>
                        <a:rPr sz="1100" spc="-40" dirty="0">
                          <a:latin typeface="Tahoma"/>
                          <a:cs typeface="Tahoma"/>
                        </a:rPr>
                        <a:t> </a:t>
                      </a:r>
                      <a:r>
                        <a:rPr sz="1100" dirty="0">
                          <a:latin typeface="Tahoma"/>
                          <a:cs typeface="Tahoma"/>
                        </a:rPr>
                        <a:t>data</a:t>
                      </a:r>
                      <a:r>
                        <a:rPr sz="1100" spc="-20" dirty="0">
                          <a:latin typeface="Tahoma"/>
                          <a:cs typeface="Tahoma"/>
                        </a:rPr>
                        <a:t> </a:t>
                      </a:r>
                      <a:r>
                        <a:rPr sz="1100" dirty="0">
                          <a:latin typeface="Tahoma"/>
                          <a:cs typeface="Tahoma"/>
                        </a:rPr>
                        <a:t>scientists,</a:t>
                      </a:r>
                      <a:r>
                        <a:rPr sz="1100" spc="-20" dirty="0">
                          <a:latin typeface="Tahoma"/>
                          <a:cs typeface="Tahoma"/>
                        </a:rPr>
                        <a:t> </a:t>
                      </a:r>
                      <a:r>
                        <a:rPr sz="1100" dirty="0">
                          <a:latin typeface="Tahoma"/>
                          <a:cs typeface="Tahoma"/>
                        </a:rPr>
                        <a:t>IT</a:t>
                      </a:r>
                      <a:r>
                        <a:rPr sz="1100" spc="-20" dirty="0">
                          <a:latin typeface="Tahoma"/>
                          <a:cs typeface="Tahoma"/>
                        </a:rPr>
                        <a:t> </a:t>
                      </a:r>
                      <a:r>
                        <a:rPr sz="1100" dirty="0">
                          <a:latin typeface="Tahoma"/>
                          <a:cs typeface="Tahoma"/>
                        </a:rPr>
                        <a:t>staff</a:t>
                      </a:r>
                      <a:r>
                        <a:rPr sz="1100" spc="-15" dirty="0">
                          <a:latin typeface="Tahoma"/>
                          <a:cs typeface="Tahoma"/>
                        </a:rPr>
                        <a:t> </a:t>
                      </a:r>
                      <a:r>
                        <a:rPr sz="1100" spc="-20" dirty="0">
                          <a:latin typeface="Tahoma"/>
                          <a:cs typeface="Tahoma"/>
                        </a:rPr>
                        <a:t>etc.</a:t>
                      </a:r>
                      <a:endParaRPr sz="1100">
                        <a:latin typeface="Tahoma"/>
                        <a:cs typeface="Tahoma"/>
                      </a:endParaRPr>
                    </a:p>
                  </a:txBody>
                  <a:tcPr marL="0" marR="0" marT="676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100">
                        <a:latin typeface="Times New Roman"/>
                        <a:cs typeface="Times New Roman"/>
                      </a:endParaRPr>
                    </a:p>
                    <a:p>
                      <a:pPr>
                        <a:lnSpc>
                          <a:spcPct val="100000"/>
                        </a:lnSpc>
                        <a:spcBef>
                          <a:spcPts val="5"/>
                        </a:spcBef>
                      </a:pPr>
                      <a:endParaRPr sz="1100">
                        <a:latin typeface="Times New Roman"/>
                        <a:cs typeface="Times New Roman"/>
                      </a:endParaRPr>
                    </a:p>
                    <a:p>
                      <a:pPr algn="ctr">
                        <a:lnSpc>
                          <a:spcPct val="100000"/>
                        </a:lnSpc>
                      </a:pPr>
                      <a:r>
                        <a:rPr sz="1100" spc="-20" dirty="0">
                          <a:latin typeface="Tahoma"/>
                          <a:cs typeface="Tahoma"/>
                        </a:rPr>
                        <a:t>$899</a:t>
                      </a:r>
                      <a:endParaRPr sz="11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extLst>
                  <a:ext uri="{0D108BD9-81ED-4DB2-BD59-A6C34878D82A}">
                    <a16:rowId xmlns:a16="http://schemas.microsoft.com/office/drawing/2014/main" val="10003"/>
                  </a:ext>
                </a:extLst>
              </a:tr>
              <a:tr h="936308">
                <a:tc>
                  <a:txBody>
                    <a:bodyPr/>
                    <a:lstStyle/>
                    <a:p>
                      <a:pPr>
                        <a:lnSpc>
                          <a:spcPct val="100000"/>
                        </a:lnSpc>
                        <a:spcBef>
                          <a:spcPts val="875"/>
                        </a:spcBef>
                      </a:pPr>
                      <a:endParaRPr sz="1400">
                        <a:latin typeface="Times New Roman"/>
                        <a:cs typeface="Times New Roman"/>
                      </a:endParaRPr>
                    </a:p>
                    <a:p>
                      <a:pPr marL="90805">
                        <a:lnSpc>
                          <a:spcPct val="100000"/>
                        </a:lnSpc>
                        <a:spcBef>
                          <a:spcPts val="5"/>
                        </a:spcBef>
                      </a:pPr>
                      <a:r>
                        <a:rPr sz="1400" b="1" dirty="0">
                          <a:latin typeface="Tahoma"/>
                          <a:cs typeface="Tahoma"/>
                        </a:rPr>
                        <a:t>20</a:t>
                      </a:r>
                      <a:r>
                        <a:rPr sz="1400" b="1" spc="-15" dirty="0">
                          <a:latin typeface="Tahoma"/>
                          <a:cs typeface="Tahoma"/>
                        </a:rPr>
                        <a:t> </a:t>
                      </a:r>
                      <a:r>
                        <a:rPr sz="1400" dirty="0">
                          <a:latin typeface="Tahoma"/>
                          <a:cs typeface="Tahoma"/>
                        </a:rPr>
                        <a:t>Essential</a:t>
                      </a:r>
                      <a:r>
                        <a:rPr sz="1400" spc="-25" dirty="0">
                          <a:latin typeface="Tahoma"/>
                          <a:cs typeface="Tahoma"/>
                        </a:rPr>
                        <a:t> </a:t>
                      </a:r>
                      <a:r>
                        <a:rPr sz="1400" dirty="0">
                          <a:latin typeface="Tahoma"/>
                          <a:cs typeface="Tahoma"/>
                        </a:rPr>
                        <a:t>Annual</a:t>
                      </a:r>
                      <a:r>
                        <a:rPr sz="1400" spc="-25" dirty="0">
                          <a:latin typeface="Tahoma"/>
                          <a:cs typeface="Tahoma"/>
                        </a:rPr>
                        <a:t> </a:t>
                      </a:r>
                      <a:r>
                        <a:rPr sz="1400" spc="-10" dirty="0">
                          <a:latin typeface="Tahoma"/>
                          <a:cs typeface="Tahoma"/>
                        </a:rPr>
                        <a:t>Subscriptions</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marL="121285" marR="113030" algn="ctr">
                        <a:lnSpc>
                          <a:spcPct val="100000"/>
                        </a:lnSpc>
                        <a:spcBef>
                          <a:spcPts val="355"/>
                        </a:spcBef>
                      </a:pPr>
                      <a:r>
                        <a:rPr sz="1100" dirty="0">
                          <a:latin typeface="Tahoma"/>
                          <a:cs typeface="Tahoma"/>
                        </a:rPr>
                        <a:t>Ideal</a:t>
                      </a:r>
                      <a:r>
                        <a:rPr sz="1100" spc="-20" dirty="0">
                          <a:latin typeface="Tahoma"/>
                          <a:cs typeface="Tahoma"/>
                        </a:rPr>
                        <a:t> </a:t>
                      </a:r>
                      <a:r>
                        <a:rPr sz="1100" dirty="0">
                          <a:latin typeface="Tahoma"/>
                          <a:cs typeface="Tahoma"/>
                        </a:rPr>
                        <a:t>for</a:t>
                      </a:r>
                      <a:r>
                        <a:rPr sz="1100" spc="-10" dirty="0">
                          <a:latin typeface="Tahoma"/>
                          <a:cs typeface="Tahoma"/>
                        </a:rPr>
                        <a:t> </a:t>
                      </a:r>
                      <a:r>
                        <a:rPr sz="1100" dirty="0">
                          <a:latin typeface="Tahoma"/>
                          <a:cs typeface="Tahoma"/>
                        </a:rPr>
                        <a:t>lifelong</a:t>
                      </a:r>
                      <a:r>
                        <a:rPr sz="1100" spc="-20" dirty="0">
                          <a:latin typeface="Tahoma"/>
                          <a:cs typeface="Tahoma"/>
                        </a:rPr>
                        <a:t> </a:t>
                      </a:r>
                      <a:r>
                        <a:rPr sz="1100" dirty="0">
                          <a:latin typeface="Tahoma"/>
                          <a:cs typeface="Tahoma"/>
                        </a:rPr>
                        <a:t>learners,</a:t>
                      </a:r>
                      <a:r>
                        <a:rPr sz="1100" spc="-20" dirty="0">
                          <a:latin typeface="Tahoma"/>
                          <a:cs typeface="Tahoma"/>
                        </a:rPr>
                        <a:t> </a:t>
                      </a:r>
                      <a:r>
                        <a:rPr sz="1100" dirty="0">
                          <a:latin typeface="Tahoma"/>
                          <a:cs typeface="Tahoma"/>
                        </a:rPr>
                        <a:t>people</a:t>
                      </a:r>
                      <a:r>
                        <a:rPr sz="1100" spc="-10" dirty="0">
                          <a:latin typeface="Tahoma"/>
                          <a:cs typeface="Tahoma"/>
                        </a:rPr>
                        <a:t> </a:t>
                      </a:r>
                      <a:r>
                        <a:rPr sz="1100" dirty="0">
                          <a:latin typeface="Tahoma"/>
                          <a:cs typeface="Tahoma"/>
                        </a:rPr>
                        <a:t>with</a:t>
                      </a:r>
                      <a:r>
                        <a:rPr sz="1100" spc="-10" dirty="0">
                          <a:latin typeface="Tahoma"/>
                          <a:cs typeface="Tahoma"/>
                        </a:rPr>
                        <a:t> </a:t>
                      </a:r>
                      <a:r>
                        <a:rPr sz="1100" dirty="0">
                          <a:latin typeface="Tahoma"/>
                          <a:cs typeface="Tahoma"/>
                        </a:rPr>
                        <a:t>a</a:t>
                      </a:r>
                      <a:r>
                        <a:rPr sz="1100" spc="-5" dirty="0">
                          <a:latin typeface="Tahoma"/>
                          <a:cs typeface="Tahoma"/>
                        </a:rPr>
                        <a:t> </a:t>
                      </a:r>
                      <a:r>
                        <a:rPr sz="1100" dirty="0">
                          <a:latin typeface="Tahoma"/>
                          <a:cs typeface="Tahoma"/>
                        </a:rPr>
                        <a:t>new</a:t>
                      </a:r>
                      <a:r>
                        <a:rPr sz="1100" spc="-15" dirty="0">
                          <a:latin typeface="Tahoma"/>
                          <a:cs typeface="Tahoma"/>
                        </a:rPr>
                        <a:t> </a:t>
                      </a:r>
                      <a:r>
                        <a:rPr sz="1100" dirty="0">
                          <a:latin typeface="Tahoma"/>
                          <a:cs typeface="Tahoma"/>
                        </a:rPr>
                        <a:t>data</a:t>
                      </a:r>
                      <a:r>
                        <a:rPr sz="1100" spc="-15" dirty="0">
                          <a:latin typeface="Tahoma"/>
                          <a:cs typeface="Tahoma"/>
                        </a:rPr>
                        <a:t> </a:t>
                      </a:r>
                      <a:r>
                        <a:rPr sz="1100" spc="-10" dirty="0">
                          <a:latin typeface="Tahoma"/>
                          <a:cs typeface="Tahoma"/>
                        </a:rPr>
                        <a:t>related </a:t>
                      </a:r>
                      <a:r>
                        <a:rPr sz="1100" dirty="0">
                          <a:latin typeface="Tahoma"/>
                          <a:cs typeface="Tahoma"/>
                        </a:rPr>
                        <a:t>role</a:t>
                      </a:r>
                      <a:r>
                        <a:rPr sz="1100" spc="-20" dirty="0">
                          <a:latin typeface="Tahoma"/>
                          <a:cs typeface="Tahoma"/>
                        </a:rPr>
                        <a:t> </a:t>
                      </a:r>
                      <a:r>
                        <a:rPr sz="1100" dirty="0">
                          <a:latin typeface="Tahoma"/>
                          <a:cs typeface="Tahoma"/>
                        </a:rPr>
                        <a:t>(such</a:t>
                      </a:r>
                      <a:r>
                        <a:rPr sz="1100" spc="-10" dirty="0">
                          <a:latin typeface="Tahoma"/>
                          <a:cs typeface="Tahoma"/>
                        </a:rPr>
                        <a:t> </a:t>
                      </a:r>
                      <a:r>
                        <a:rPr sz="1100" dirty="0">
                          <a:latin typeface="Tahoma"/>
                          <a:cs typeface="Tahoma"/>
                        </a:rPr>
                        <a:t>as</a:t>
                      </a:r>
                      <a:r>
                        <a:rPr sz="1100" spc="-5" dirty="0">
                          <a:latin typeface="Tahoma"/>
                          <a:cs typeface="Tahoma"/>
                        </a:rPr>
                        <a:t> </a:t>
                      </a:r>
                      <a:r>
                        <a:rPr sz="1100" dirty="0">
                          <a:latin typeface="Tahoma"/>
                          <a:cs typeface="Tahoma"/>
                        </a:rPr>
                        <a:t>data</a:t>
                      </a:r>
                      <a:r>
                        <a:rPr sz="1100" spc="-10" dirty="0">
                          <a:latin typeface="Tahoma"/>
                          <a:cs typeface="Tahoma"/>
                        </a:rPr>
                        <a:t> </a:t>
                      </a:r>
                      <a:r>
                        <a:rPr sz="1100" dirty="0">
                          <a:latin typeface="Tahoma"/>
                          <a:cs typeface="Tahoma"/>
                        </a:rPr>
                        <a:t>steward),</a:t>
                      </a:r>
                      <a:r>
                        <a:rPr sz="1100" spc="-15" dirty="0">
                          <a:latin typeface="Tahoma"/>
                          <a:cs typeface="Tahoma"/>
                        </a:rPr>
                        <a:t> </a:t>
                      </a:r>
                      <a:r>
                        <a:rPr sz="1100" dirty="0">
                          <a:latin typeface="Tahoma"/>
                          <a:cs typeface="Tahoma"/>
                        </a:rPr>
                        <a:t>and</a:t>
                      </a:r>
                      <a:r>
                        <a:rPr sz="1100" spc="-10" dirty="0">
                          <a:latin typeface="Tahoma"/>
                          <a:cs typeface="Tahoma"/>
                        </a:rPr>
                        <a:t> </a:t>
                      </a:r>
                      <a:r>
                        <a:rPr sz="1100" dirty="0">
                          <a:latin typeface="Tahoma"/>
                          <a:cs typeface="Tahoma"/>
                        </a:rPr>
                        <a:t>those</a:t>
                      </a:r>
                      <a:r>
                        <a:rPr sz="1100" spc="-15" dirty="0">
                          <a:latin typeface="Tahoma"/>
                          <a:cs typeface="Tahoma"/>
                        </a:rPr>
                        <a:t> </a:t>
                      </a:r>
                      <a:r>
                        <a:rPr sz="1100" dirty="0">
                          <a:latin typeface="Tahoma"/>
                          <a:cs typeface="Tahoma"/>
                        </a:rPr>
                        <a:t>with a</a:t>
                      </a:r>
                      <a:r>
                        <a:rPr sz="1100" spc="-5" dirty="0">
                          <a:latin typeface="Tahoma"/>
                          <a:cs typeface="Tahoma"/>
                        </a:rPr>
                        <a:t> </a:t>
                      </a:r>
                      <a:r>
                        <a:rPr sz="1100" dirty="0">
                          <a:latin typeface="Tahoma"/>
                          <a:cs typeface="Tahoma"/>
                        </a:rPr>
                        <a:t>keen</a:t>
                      </a:r>
                      <a:r>
                        <a:rPr sz="1100" spc="-20" dirty="0">
                          <a:latin typeface="Tahoma"/>
                          <a:cs typeface="Tahoma"/>
                        </a:rPr>
                        <a:t> </a:t>
                      </a:r>
                      <a:r>
                        <a:rPr sz="1100" spc="-10" dirty="0">
                          <a:latin typeface="Tahoma"/>
                          <a:cs typeface="Tahoma"/>
                        </a:rPr>
                        <a:t>interest </a:t>
                      </a:r>
                      <a:r>
                        <a:rPr sz="1100" dirty="0">
                          <a:latin typeface="Tahoma"/>
                          <a:cs typeface="Tahoma"/>
                        </a:rPr>
                        <a:t>in</a:t>
                      </a:r>
                      <a:r>
                        <a:rPr sz="1100" spc="-15" dirty="0">
                          <a:latin typeface="Tahoma"/>
                          <a:cs typeface="Tahoma"/>
                        </a:rPr>
                        <a:t> </a:t>
                      </a:r>
                      <a:r>
                        <a:rPr sz="1100" dirty="0">
                          <a:latin typeface="Tahoma"/>
                          <a:cs typeface="Tahoma"/>
                        </a:rPr>
                        <a:t>data,</a:t>
                      </a:r>
                      <a:r>
                        <a:rPr sz="1100" spc="-10" dirty="0">
                          <a:latin typeface="Tahoma"/>
                          <a:cs typeface="Tahoma"/>
                        </a:rPr>
                        <a:t> </a:t>
                      </a:r>
                      <a:r>
                        <a:rPr sz="1100" dirty="0">
                          <a:latin typeface="Tahoma"/>
                          <a:cs typeface="Tahoma"/>
                        </a:rPr>
                        <a:t>the</a:t>
                      </a:r>
                      <a:r>
                        <a:rPr sz="1100" spc="-20" dirty="0">
                          <a:latin typeface="Tahoma"/>
                          <a:cs typeface="Tahoma"/>
                        </a:rPr>
                        <a:t> </a:t>
                      </a:r>
                      <a:r>
                        <a:rPr sz="1100" dirty="0">
                          <a:latin typeface="Tahoma"/>
                          <a:cs typeface="Tahoma"/>
                        </a:rPr>
                        <a:t>Essential</a:t>
                      </a:r>
                      <a:r>
                        <a:rPr sz="1100" spc="-20" dirty="0">
                          <a:latin typeface="Tahoma"/>
                          <a:cs typeface="Tahoma"/>
                        </a:rPr>
                        <a:t> </a:t>
                      </a:r>
                      <a:r>
                        <a:rPr sz="1100" dirty="0">
                          <a:latin typeface="Tahoma"/>
                          <a:cs typeface="Tahoma"/>
                        </a:rPr>
                        <a:t>Subscription</a:t>
                      </a:r>
                      <a:r>
                        <a:rPr sz="1100" spc="-30" dirty="0">
                          <a:latin typeface="Tahoma"/>
                          <a:cs typeface="Tahoma"/>
                        </a:rPr>
                        <a:t> </a:t>
                      </a:r>
                      <a:r>
                        <a:rPr sz="1100" dirty="0">
                          <a:latin typeface="Tahoma"/>
                          <a:cs typeface="Tahoma"/>
                        </a:rPr>
                        <a:t>is</a:t>
                      </a:r>
                      <a:r>
                        <a:rPr sz="1100" spc="-5" dirty="0">
                          <a:latin typeface="Tahoma"/>
                          <a:cs typeface="Tahoma"/>
                        </a:rPr>
                        <a:t> </a:t>
                      </a:r>
                      <a:r>
                        <a:rPr sz="1100" dirty="0">
                          <a:latin typeface="Tahoma"/>
                          <a:cs typeface="Tahoma"/>
                        </a:rPr>
                        <a:t>an</a:t>
                      </a:r>
                      <a:r>
                        <a:rPr sz="1100" spc="-20" dirty="0">
                          <a:latin typeface="Tahoma"/>
                          <a:cs typeface="Tahoma"/>
                        </a:rPr>
                        <a:t> </a:t>
                      </a:r>
                      <a:r>
                        <a:rPr sz="1100" dirty="0">
                          <a:latin typeface="Tahoma"/>
                          <a:cs typeface="Tahoma"/>
                        </a:rPr>
                        <a:t>something</a:t>
                      </a:r>
                      <a:r>
                        <a:rPr sz="1100" spc="-25" dirty="0">
                          <a:latin typeface="Tahoma"/>
                          <a:cs typeface="Tahoma"/>
                        </a:rPr>
                        <a:t> </a:t>
                      </a:r>
                      <a:r>
                        <a:rPr sz="1100" spc="-10" dirty="0">
                          <a:latin typeface="Tahoma"/>
                          <a:cs typeface="Tahoma"/>
                        </a:rPr>
                        <a:t>gateway </a:t>
                      </a:r>
                      <a:r>
                        <a:rPr sz="1100" dirty="0">
                          <a:latin typeface="Tahoma"/>
                          <a:cs typeface="Tahoma"/>
                        </a:rPr>
                        <a:t>to</a:t>
                      </a:r>
                      <a:r>
                        <a:rPr sz="1100" spc="-10" dirty="0">
                          <a:latin typeface="Tahoma"/>
                          <a:cs typeface="Tahoma"/>
                        </a:rPr>
                        <a:t> </a:t>
                      </a:r>
                      <a:r>
                        <a:rPr sz="1100" dirty="0">
                          <a:latin typeface="Tahoma"/>
                          <a:cs typeface="Tahoma"/>
                        </a:rPr>
                        <a:t>stay</a:t>
                      </a:r>
                      <a:r>
                        <a:rPr sz="1100" spc="-10" dirty="0">
                          <a:latin typeface="Tahoma"/>
                          <a:cs typeface="Tahoma"/>
                        </a:rPr>
                        <a:t> </a:t>
                      </a:r>
                      <a:r>
                        <a:rPr sz="1100" dirty="0">
                          <a:latin typeface="Tahoma"/>
                          <a:cs typeface="Tahoma"/>
                        </a:rPr>
                        <a:t>abreast</a:t>
                      </a:r>
                      <a:r>
                        <a:rPr sz="1100" spc="-20" dirty="0">
                          <a:latin typeface="Tahoma"/>
                          <a:cs typeface="Tahoma"/>
                        </a:rPr>
                        <a:t> </a:t>
                      </a:r>
                      <a:r>
                        <a:rPr sz="1100" dirty="0">
                          <a:latin typeface="Tahoma"/>
                          <a:cs typeface="Tahoma"/>
                        </a:rPr>
                        <a:t>of</a:t>
                      </a:r>
                      <a:r>
                        <a:rPr sz="1100" spc="-15" dirty="0">
                          <a:latin typeface="Tahoma"/>
                          <a:cs typeface="Tahoma"/>
                        </a:rPr>
                        <a:t> </a:t>
                      </a:r>
                      <a:r>
                        <a:rPr sz="1100" dirty="0">
                          <a:latin typeface="Tahoma"/>
                          <a:cs typeface="Tahoma"/>
                        </a:rPr>
                        <a:t>the</a:t>
                      </a:r>
                      <a:r>
                        <a:rPr sz="1100" spc="-15" dirty="0">
                          <a:latin typeface="Tahoma"/>
                          <a:cs typeface="Tahoma"/>
                        </a:rPr>
                        <a:t> </a:t>
                      </a:r>
                      <a:r>
                        <a:rPr sz="1100" dirty="0">
                          <a:latin typeface="Tahoma"/>
                          <a:cs typeface="Tahoma"/>
                        </a:rPr>
                        <a:t>latest</a:t>
                      </a:r>
                      <a:r>
                        <a:rPr sz="1100" spc="-20" dirty="0">
                          <a:latin typeface="Tahoma"/>
                          <a:cs typeface="Tahoma"/>
                        </a:rPr>
                        <a:t> </a:t>
                      </a:r>
                      <a:r>
                        <a:rPr sz="1100" dirty="0">
                          <a:latin typeface="Tahoma"/>
                          <a:cs typeface="Tahoma"/>
                        </a:rPr>
                        <a:t>industry</a:t>
                      </a:r>
                      <a:r>
                        <a:rPr sz="1100" spc="-15" dirty="0">
                          <a:latin typeface="Tahoma"/>
                          <a:cs typeface="Tahoma"/>
                        </a:rPr>
                        <a:t> </a:t>
                      </a:r>
                      <a:r>
                        <a:rPr sz="1100" dirty="0">
                          <a:latin typeface="Tahoma"/>
                          <a:cs typeface="Tahoma"/>
                        </a:rPr>
                        <a:t>trends</a:t>
                      </a:r>
                      <a:r>
                        <a:rPr sz="1100" spc="-15" dirty="0">
                          <a:latin typeface="Tahoma"/>
                          <a:cs typeface="Tahoma"/>
                        </a:rPr>
                        <a:t> </a:t>
                      </a:r>
                      <a:r>
                        <a:rPr sz="1100" dirty="0">
                          <a:latin typeface="Tahoma"/>
                          <a:cs typeface="Tahoma"/>
                        </a:rPr>
                        <a:t>and</a:t>
                      </a:r>
                      <a:r>
                        <a:rPr sz="1100" spc="-20" dirty="0">
                          <a:latin typeface="Tahoma"/>
                          <a:cs typeface="Tahoma"/>
                        </a:rPr>
                        <a:t> </a:t>
                      </a:r>
                      <a:r>
                        <a:rPr sz="1100" spc="-10" dirty="0">
                          <a:latin typeface="Tahoma"/>
                          <a:cs typeface="Tahoma"/>
                        </a:rPr>
                        <a:t>broaden </a:t>
                      </a:r>
                      <a:r>
                        <a:rPr sz="1100" dirty="0">
                          <a:latin typeface="Tahoma"/>
                          <a:cs typeface="Tahoma"/>
                        </a:rPr>
                        <a:t>your</a:t>
                      </a:r>
                      <a:r>
                        <a:rPr sz="1100" spc="-20" dirty="0">
                          <a:latin typeface="Tahoma"/>
                          <a:cs typeface="Tahoma"/>
                        </a:rPr>
                        <a:t> </a:t>
                      </a:r>
                      <a:r>
                        <a:rPr sz="1100" dirty="0">
                          <a:latin typeface="Tahoma"/>
                          <a:cs typeface="Tahoma"/>
                        </a:rPr>
                        <a:t>knowledge</a:t>
                      </a:r>
                      <a:r>
                        <a:rPr sz="1100" spc="-25" dirty="0">
                          <a:latin typeface="Tahoma"/>
                          <a:cs typeface="Tahoma"/>
                        </a:rPr>
                        <a:t> </a:t>
                      </a:r>
                      <a:r>
                        <a:rPr sz="1100" spc="-10" dirty="0">
                          <a:latin typeface="Tahoma"/>
                          <a:cs typeface="Tahoma"/>
                        </a:rPr>
                        <a:t>horizon.</a:t>
                      </a:r>
                      <a:endParaRPr sz="1100">
                        <a:latin typeface="Tahoma"/>
                        <a:cs typeface="Tahoma"/>
                      </a:endParaRPr>
                    </a:p>
                  </a:txBody>
                  <a:tcPr marL="0" marR="0" marT="676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100">
                        <a:latin typeface="Times New Roman"/>
                        <a:cs typeface="Times New Roman"/>
                      </a:endParaRPr>
                    </a:p>
                    <a:p>
                      <a:pPr>
                        <a:lnSpc>
                          <a:spcPct val="100000"/>
                        </a:lnSpc>
                        <a:spcBef>
                          <a:spcPts val="425"/>
                        </a:spcBef>
                      </a:pPr>
                      <a:endParaRPr sz="1100">
                        <a:latin typeface="Times New Roman"/>
                        <a:cs typeface="Times New Roman"/>
                      </a:endParaRPr>
                    </a:p>
                    <a:p>
                      <a:pPr algn="ctr">
                        <a:lnSpc>
                          <a:spcPct val="100000"/>
                        </a:lnSpc>
                      </a:pPr>
                      <a:r>
                        <a:rPr sz="1100" spc="-20" dirty="0">
                          <a:latin typeface="Tahoma"/>
                          <a:cs typeface="Tahoma"/>
                        </a:rPr>
                        <a:t>$399</a:t>
                      </a:r>
                      <a:endParaRPr sz="11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extLst>
                  <a:ext uri="{0D108BD9-81ED-4DB2-BD59-A6C34878D82A}">
                    <a16:rowId xmlns:a16="http://schemas.microsoft.com/office/drawing/2014/main" val="10004"/>
                  </a:ext>
                </a:extLst>
              </a:tr>
            </a:tbl>
          </a:graphicData>
        </a:graphic>
      </p:graphicFrame>
      <p:sp>
        <p:nvSpPr>
          <p:cNvPr id="4" name="object 4"/>
          <p:cNvSpPr txBox="1"/>
          <p:nvPr/>
        </p:nvSpPr>
        <p:spPr>
          <a:xfrm>
            <a:off x="362902" y="8256461"/>
            <a:ext cx="6091238" cy="1699824"/>
          </a:xfrm>
          <a:prstGeom prst="rect">
            <a:avLst/>
          </a:prstGeom>
          <a:solidFill>
            <a:srgbClr val="4590B8"/>
          </a:solidFill>
          <a:ln w="22225">
            <a:solidFill>
              <a:srgbClr val="050F23"/>
            </a:solidFill>
          </a:ln>
        </p:spPr>
        <p:txBody>
          <a:bodyPr vert="horz" wrap="square" lIns="0" tIns="32385" rIns="0" bIns="0" rtlCol="0">
            <a:spAutoFit/>
          </a:bodyPr>
          <a:lstStyle/>
          <a:p>
            <a:pPr algn="ctr" defTabSz="1371600">
              <a:spcBef>
                <a:spcPts val="255"/>
              </a:spcBef>
            </a:pPr>
            <a:r>
              <a:rPr b="1" kern="0" spc="-15" dirty="0">
                <a:solidFill>
                  <a:srgbClr val="FFFFFF"/>
                </a:solidFill>
                <a:latin typeface="Tahoma"/>
                <a:cs typeface="Tahoma"/>
              </a:rPr>
              <a:t>Includes:</a:t>
            </a:r>
            <a:endParaRPr kern="0">
              <a:solidFill>
                <a:sysClr val="windowText" lastClr="000000"/>
              </a:solidFill>
              <a:latin typeface="Tahoma"/>
              <a:cs typeface="Tahoma"/>
            </a:endParaRPr>
          </a:p>
          <a:p>
            <a:pPr algn="ctr" defTabSz="1371600"/>
            <a:r>
              <a:rPr kern="0" dirty="0">
                <a:solidFill>
                  <a:srgbClr val="FFFFFF"/>
                </a:solidFill>
                <a:latin typeface="Tahoma"/>
                <a:cs typeface="Tahoma"/>
              </a:rPr>
              <a:t>3</a:t>
            </a:r>
            <a:r>
              <a:rPr kern="0" spc="-38" dirty="0">
                <a:solidFill>
                  <a:srgbClr val="FFFFFF"/>
                </a:solidFill>
                <a:latin typeface="Tahoma"/>
                <a:cs typeface="Tahoma"/>
              </a:rPr>
              <a:t> </a:t>
            </a:r>
            <a:r>
              <a:rPr kern="0" dirty="0">
                <a:solidFill>
                  <a:srgbClr val="FFFFFF"/>
                </a:solidFill>
                <a:latin typeface="Tahoma"/>
                <a:cs typeface="Tahoma"/>
              </a:rPr>
              <a:t>hours</a:t>
            </a:r>
            <a:r>
              <a:rPr kern="0" spc="-15" dirty="0">
                <a:solidFill>
                  <a:srgbClr val="FFFFFF"/>
                </a:solidFill>
                <a:latin typeface="Tahoma"/>
                <a:cs typeface="Tahoma"/>
              </a:rPr>
              <a:t> </a:t>
            </a:r>
            <a:r>
              <a:rPr kern="0" dirty="0">
                <a:solidFill>
                  <a:srgbClr val="FFFFFF"/>
                </a:solidFill>
                <a:latin typeface="Tahoma"/>
                <a:cs typeface="Tahoma"/>
              </a:rPr>
              <a:t>with</a:t>
            </a:r>
            <a:r>
              <a:rPr kern="0" spc="-15" dirty="0">
                <a:solidFill>
                  <a:srgbClr val="FFFFFF"/>
                </a:solidFill>
                <a:latin typeface="Tahoma"/>
                <a:cs typeface="Tahoma"/>
              </a:rPr>
              <a:t> </a:t>
            </a:r>
            <a:r>
              <a:rPr kern="0" spc="-38" dirty="0">
                <a:solidFill>
                  <a:srgbClr val="FFFFFF"/>
                </a:solidFill>
                <a:latin typeface="Tahoma"/>
                <a:cs typeface="Tahoma"/>
              </a:rPr>
              <a:t>SME</a:t>
            </a:r>
            <a:endParaRPr kern="0">
              <a:solidFill>
                <a:sysClr val="windowText" lastClr="000000"/>
              </a:solidFill>
              <a:latin typeface="Tahoma"/>
              <a:cs typeface="Tahoma"/>
            </a:endParaRPr>
          </a:p>
          <a:p>
            <a:pPr algn="ctr" defTabSz="1371600">
              <a:spcBef>
                <a:spcPts val="2160"/>
              </a:spcBef>
            </a:pPr>
            <a:r>
              <a:rPr b="1" kern="0" spc="-15" dirty="0">
                <a:solidFill>
                  <a:srgbClr val="FFFFFF"/>
                </a:solidFill>
                <a:latin typeface="Tahoma"/>
                <a:cs typeface="Tahoma"/>
              </a:rPr>
              <a:t>Add-</a:t>
            </a:r>
            <a:r>
              <a:rPr b="1" kern="0" spc="-30" dirty="0">
                <a:solidFill>
                  <a:srgbClr val="FFFFFF"/>
                </a:solidFill>
                <a:latin typeface="Tahoma"/>
                <a:cs typeface="Tahoma"/>
              </a:rPr>
              <a:t>ons:</a:t>
            </a:r>
            <a:endParaRPr kern="0">
              <a:solidFill>
                <a:sysClr val="windowText" lastClr="000000"/>
              </a:solidFill>
              <a:latin typeface="Tahoma"/>
              <a:cs typeface="Tahoma"/>
            </a:endParaRPr>
          </a:p>
          <a:p>
            <a:pPr marL="1523048" marR="1510665" algn="ctr" defTabSz="1371600"/>
            <a:r>
              <a:rPr kern="0" dirty="0">
                <a:solidFill>
                  <a:srgbClr val="FFFFFF"/>
                </a:solidFill>
                <a:latin typeface="Tahoma"/>
                <a:cs typeface="Tahoma"/>
              </a:rPr>
              <a:t>Conference</a:t>
            </a:r>
            <a:r>
              <a:rPr kern="0" spc="-38" dirty="0">
                <a:solidFill>
                  <a:srgbClr val="FFFFFF"/>
                </a:solidFill>
                <a:latin typeface="Tahoma"/>
                <a:cs typeface="Tahoma"/>
              </a:rPr>
              <a:t> </a:t>
            </a:r>
            <a:r>
              <a:rPr kern="0" dirty="0">
                <a:solidFill>
                  <a:srgbClr val="FFFFFF"/>
                </a:solidFill>
                <a:latin typeface="Tahoma"/>
                <a:cs typeface="Tahoma"/>
              </a:rPr>
              <a:t>Passes</a:t>
            </a:r>
            <a:r>
              <a:rPr kern="0" spc="-53" dirty="0">
                <a:solidFill>
                  <a:srgbClr val="FFFFFF"/>
                </a:solidFill>
                <a:latin typeface="Tahoma"/>
                <a:cs typeface="Tahoma"/>
              </a:rPr>
              <a:t> </a:t>
            </a:r>
            <a:r>
              <a:rPr kern="0" dirty="0">
                <a:solidFill>
                  <a:srgbClr val="FFFFFF"/>
                </a:solidFill>
                <a:latin typeface="Tahoma"/>
                <a:cs typeface="Tahoma"/>
              </a:rPr>
              <a:t>@</a:t>
            </a:r>
            <a:r>
              <a:rPr kern="0" spc="-83" dirty="0">
                <a:solidFill>
                  <a:srgbClr val="FFFFFF"/>
                </a:solidFill>
                <a:latin typeface="Tahoma"/>
                <a:cs typeface="Tahoma"/>
              </a:rPr>
              <a:t> </a:t>
            </a:r>
            <a:r>
              <a:rPr kern="0" dirty="0">
                <a:solidFill>
                  <a:srgbClr val="FFFFFF"/>
                </a:solidFill>
                <a:latin typeface="Tahoma"/>
                <a:cs typeface="Tahoma"/>
              </a:rPr>
              <a:t>25%</a:t>
            </a:r>
            <a:r>
              <a:rPr kern="0" spc="-75" dirty="0">
                <a:solidFill>
                  <a:srgbClr val="FFFFFF"/>
                </a:solidFill>
                <a:latin typeface="Tahoma"/>
                <a:cs typeface="Tahoma"/>
              </a:rPr>
              <a:t> </a:t>
            </a:r>
            <a:r>
              <a:rPr kern="0" spc="-38" dirty="0">
                <a:solidFill>
                  <a:srgbClr val="FFFFFF"/>
                </a:solidFill>
                <a:latin typeface="Tahoma"/>
                <a:cs typeface="Tahoma"/>
              </a:rPr>
              <a:t>off </a:t>
            </a:r>
            <a:r>
              <a:rPr kern="0" dirty="0">
                <a:solidFill>
                  <a:srgbClr val="FFFFFF"/>
                </a:solidFill>
                <a:latin typeface="Tahoma"/>
                <a:cs typeface="Tahoma"/>
              </a:rPr>
              <a:t>Additional</a:t>
            </a:r>
            <a:r>
              <a:rPr kern="0" spc="-45" dirty="0">
                <a:solidFill>
                  <a:srgbClr val="FFFFFF"/>
                </a:solidFill>
                <a:latin typeface="Tahoma"/>
                <a:cs typeface="Tahoma"/>
              </a:rPr>
              <a:t> </a:t>
            </a:r>
            <a:r>
              <a:rPr kern="0" spc="-75" dirty="0">
                <a:solidFill>
                  <a:srgbClr val="FFFFFF"/>
                </a:solidFill>
                <a:latin typeface="Tahoma"/>
                <a:cs typeface="Tahoma"/>
              </a:rPr>
              <a:t>ILTs</a:t>
            </a:r>
            <a:r>
              <a:rPr kern="0" spc="-23" dirty="0">
                <a:solidFill>
                  <a:srgbClr val="FFFFFF"/>
                </a:solidFill>
                <a:latin typeface="Tahoma"/>
                <a:cs typeface="Tahoma"/>
              </a:rPr>
              <a:t> </a:t>
            </a:r>
            <a:r>
              <a:rPr kern="0" dirty="0">
                <a:solidFill>
                  <a:srgbClr val="FFFFFF"/>
                </a:solidFill>
                <a:latin typeface="Tahoma"/>
                <a:cs typeface="Tahoma"/>
              </a:rPr>
              <a:t>@25%</a:t>
            </a:r>
            <a:r>
              <a:rPr kern="0" spc="-53" dirty="0">
                <a:solidFill>
                  <a:srgbClr val="FFFFFF"/>
                </a:solidFill>
                <a:latin typeface="Tahoma"/>
                <a:cs typeface="Tahoma"/>
              </a:rPr>
              <a:t> </a:t>
            </a:r>
            <a:r>
              <a:rPr kern="0" spc="-38" dirty="0">
                <a:solidFill>
                  <a:srgbClr val="FFFFFF"/>
                </a:solidFill>
                <a:latin typeface="Tahoma"/>
                <a:cs typeface="Tahoma"/>
              </a:rPr>
              <a:t>off</a:t>
            </a:r>
            <a:endParaRPr kern="0">
              <a:solidFill>
                <a:sysClr val="windowText" lastClr="000000"/>
              </a:solidFill>
              <a:latin typeface="Tahoma"/>
              <a:cs typeface="Tahoma"/>
            </a:endParaRPr>
          </a:p>
        </p:txBody>
      </p:sp>
      <p:pic>
        <p:nvPicPr>
          <p:cNvPr id="5" name="object 5"/>
          <p:cNvPicPr/>
          <p:nvPr/>
        </p:nvPicPr>
        <p:blipFill>
          <a:blip r:embed="rId3" cstate="print"/>
          <a:stretch>
            <a:fillRect/>
          </a:stretch>
        </p:blipFill>
        <p:spPr>
          <a:xfrm>
            <a:off x="18917" y="133220"/>
            <a:ext cx="343166" cy="34316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0654" y="921259"/>
            <a:ext cx="16964025" cy="1622558"/>
          </a:xfrm>
          <a:prstGeom prst="rect">
            <a:avLst/>
          </a:prstGeom>
          <a:solidFill>
            <a:srgbClr val="1A315F"/>
          </a:solidFill>
        </p:spPr>
        <p:txBody>
          <a:bodyPr vert="horz" wrap="square" lIns="0" tIns="326706" rIns="0" bIns="0" rtlCol="0">
            <a:spAutoFit/>
          </a:bodyPr>
          <a:lstStyle/>
          <a:p>
            <a:pPr>
              <a:spcBef>
                <a:spcPts val="2571"/>
              </a:spcBef>
            </a:pPr>
            <a:endParaRPr sz="4200">
              <a:latin typeface="Times New Roman"/>
              <a:cs typeface="Times New Roman"/>
            </a:endParaRPr>
          </a:p>
          <a:p>
            <a:pPr marL="347663">
              <a:spcBef>
                <a:spcPts val="8"/>
              </a:spcBef>
            </a:pPr>
            <a:r>
              <a:rPr sz="4200" dirty="0">
                <a:solidFill>
                  <a:srgbClr val="FFFFFF"/>
                </a:solidFill>
              </a:rPr>
              <a:t>Inform</a:t>
            </a:r>
            <a:r>
              <a:rPr sz="4200" spc="-158" dirty="0">
                <a:solidFill>
                  <a:srgbClr val="FFFFFF"/>
                </a:solidFill>
              </a:rPr>
              <a:t> </a:t>
            </a:r>
            <a:r>
              <a:rPr sz="4200" spc="-15" dirty="0">
                <a:solidFill>
                  <a:srgbClr val="FFFFFF"/>
                </a:solidFill>
              </a:rPr>
              <a:t>Bundle</a:t>
            </a:r>
            <a:endParaRPr sz="4200"/>
          </a:p>
        </p:txBody>
      </p:sp>
      <p:graphicFrame>
        <p:nvGraphicFramePr>
          <p:cNvPr id="3" name="object 3"/>
          <p:cNvGraphicFramePr>
            <a:graphicFrameLocks noGrp="1"/>
          </p:cNvGraphicFramePr>
          <p:nvPr/>
        </p:nvGraphicFramePr>
        <p:xfrm>
          <a:off x="330230" y="2846925"/>
          <a:ext cx="17586004" cy="4820603"/>
        </p:xfrm>
        <a:graphic>
          <a:graphicData uri="http://schemas.openxmlformats.org/drawingml/2006/table">
            <a:tbl>
              <a:tblPr firstRow="1" bandRow="1">
                <a:tableStyleId>{2D5ABB26-0587-4C30-8999-92F81FD0307C}</a:tableStyleId>
              </a:tblPr>
              <a:tblGrid>
                <a:gridCol w="3970020">
                  <a:extLst>
                    <a:ext uri="{9D8B030D-6E8A-4147-A177-3AD203B41FA5}">
                      <a16:colId xmlns:a16="http://schemas.microsoft.com/office/drawing/2014/main" val="20000"/>
                    </a:ext>
                  </a:extLst>
                </a:gridCol>
                <a:gridCol w="1157286">
                  <a:extLst>
                    <a:ext uri="{9D8B030D-6E8A-4147-A177-3AD203B41FA5}">
                      <a16:colId xmlns:a16="http://schemas.microsoft.com/office/drawing/2014/main" val="20001"/>
                    </a:ext>
                  </a:extLst>
                </a:gridCol>
                <a:gridCol w="1207769">
                  <a:extLst>
                    <a:ext uri="{9D8B030D-6E8A-4147-A177-3AD203B41FA5}">
                      <a16:colId xmlns:a16="http://schemas.microsoft.com/office/drawing/2014/main" val="20002"/>
                    </a:ext>
                  </a:extLst>
                </a:gridCol>
                <a:gridCol w="1113471">
                  <a:extLst>
                    <a:ext uri="{9D8B030D-6E8A-4147-A177-3AD203B41FA5}">
                      <a16:colId xmlns:a16="http://schemas.microsoft.com/office/drawing/2014/main" val="20003"/>
                    </a:ext>
                  </a:extLst>
                </a:gridCol>
                <a:gridCol w="1258253">
                  <a:extLst>
                    <a:ext uri="{9D8B030D-6E8A-4147-A177-3AD203B41FA5}">
                      <a16:colId xmlns:a16="http://schemas.microsoft.com/office/drawing/2014/main" val="20004"/>
                    </a:ext>
                  </a:extLst>
                </a:gridCol>
                <a:gridCol w="1195388">
                  <a:extLst>
                    <a:ext uri="{9D8B030D-6E8A-4147-A177-3AD203B41FA5}">
                      <a16:colId xmlns:a16="http://schemas.microsoft.com/office/drawing/2014/main" val="20005"/>
                    </a:ext>
                  </a:extLst>
                </a:gridCol>
                <a:gridCol w="1308735">
                  <a:extLst>
                    <a:ext uri="{9D8B030D-6E8A-4147-A177-3AD203B41FA5}">
                      <a16:colId xmlns:a16="http://schemas.microsoft.com/office/drawing/2014/main" val="20006"/>
                    </a:ext>
                  </a:extLst>
                </a:gridCol>
                <a:gridCol w="1453514">
                  <a:extLst>
                    <a:ext uri="{9D8B030D-6E8A-4147-A177-3AD203B41FA5}">
                      <a16:colId xmlns:a16="http://schemas.microsoft.com/office/drawing/2014/main" val="20007"/>
                    </a:ext>
                  </a:extLst>
                </a:gridCol>
                <a:gridCol w="3864293">
                  <a:extLst>
                    <a:ext uri="{9D8B030D-6E8A-4147-A177-3AD203B41FA5}">
                      <a16:colId xmlns:a16="http://schemas.microsoft.com/office/drawing/2014/main" val="20008"/>
                    </a:ext>
                  </a:extLst>
                </a:gridCol>
                <a:gridCol w="1057275">
                  <a:extLst>
                    <a:ext uri="{9D8B030D-6E8A-4147-A177-3AD203B41FA5}">
                      <a16:colId xmlns:a16="http://schemas.microsoft.com/office/drawing/2014/main" val="20009"/>
                    </a:ext>
                  </a:extLst>
                </a:gridCol>
              </a:tblGrid>
              <a:tr h="1190625">
                <a:tc>
                  <a:txBody>
                    <a:bodyPr/>
                    <a:lstStyle/>
                    <a:p>
                      <a:pPr>
                        <a:lnSpc>
                          <a:spcPct val="100000"/>
                        </a:lnSpc>
                        <a:spcBef>
                          <a:spcPts val="459"/>
                        </a:spcBef>
                      </a:pPr>
                      <a:endParaRPr sz="1400">
                        <a:latin typeface="Times New Roman"/>
                        <a:cs typeface="Times New Roman"/>
                      </a:endParaRPr>
                    </a:p>
                    <a:p>
                      <a:pPr marL="223520" marR="216535" algn="ctr">
                        <a:lnSpc>
                          <a:spcPct val="100000"/>
                        </a:lnSpc>
                        <a:spcBef>
                          <a:spcPts val="5"/>
                        </a:spcBef>
                      </a:pPr>
                      <a:r>
                        <a:rPr sz="1400" b="1" dirty="0">
                          <a:solidFill>
                            <a:srgbClr val="FFFFFF"/>
                          </a:solidFill>
                          <a:latin typeface="Tahoma"/>
                          <a:cs typeface="Tahoma"/>
                        </a:rPr>
                        <a:t>Join</a:t>
                      </a:r>
                      <a:r>
                        <a:rPr sz="1400" b="1" spc="-40" dirty="0">
                          <a:solidFill>
                            <a:srgbClr val="FFFFFF"/>
                          </a:solidFill>
                          <a:latin typeface="Tahoma"/>
                          <a:cs typeface="Tahoma"/>
                        </a:rPr>
                        <a:t> </a:t>
                      </a:r>
                      <a:r>
                        <a:rPr sz="1400" b="1" dirty="0">
                          <a:solidFill>
                            <a:srgbClr val="FFFFFF"/>
                          </a:solidFill>
                          <a:latin typeface="Tahoma"/>
                          <a:cs typeface="Tahoma"/>
                        </a:rPr>
                        <a:t>DATAVERSITY</a:t>
                      </a:r>
                      <a:r>
                        <a:rPr sz="1400" b="1" spc="-35" dirty="0">
                          <a:solidFill>
                            <a:srgbClr val="FFFFFF"/>
                          </a:solidFill>
                          <a:latin typeface="Tahoma"/>
                          <a:cs typeface="Tahoma"/>
                        </a:rPr>
                        <a:t> </a:t>
                      </a:r>
                      <a:r>
                        <a:rPr sz="1400" b="1" dirty="0">
                          <a:solidFill>
                            <a:srgbClr val="FFFFFF"/>
                          </a:solidFill>
                          <a:latin typeface="Tahoma"/>
                          <a:cs typeface="Tahoma"/>
                        </a:rPr>
                        <a:t>Insiders</a:t>
                      </a:r>
                      <a:r>
                        <a:rPr sz="1400" b="1" spc="-30" dirty="0">
                          <a:solidFill>
                            <a:srgbClr val="FFFFFF"/>
                          </a:solidFill>
                          <a:latin typeface="Tahoma"/>
                          <a:cs typeface="Tahoma"/>
                        </a:rPr>
                        <a:t> </a:t>
                      </a:r>
                      <a:r>
                        <a:rPr sz="1400" b="1" dirty="0">
                          <a:solidFill>
                            <a:srgbClr val="FFFFFF"/>
                          </a:solidFill>
                          <a:latin typeface="Tahoma"/>
                          <a:cs typeface="Tahoma"/>
                        </a:rPr>
                        <a:t>to</a:t>
                      </a:r>
                      <a:r>
                        <a:rPr sz="1400" b="1" spc="-30" dirty="0">
                          <a:solidFill>
                            <a:srgbClr val="FFFFFF"/>
                          </a:solidFill>
                          <a:latin typeface="Tahoma"/>
                          <a:cs typeface="Tahoma"/>
                        </a:rPr>
                        <a:t> </a:t>
                      </a:r>
                      <a:r>
                        <a:rPr sz="1400" b="1" spc="-10" dirty="0">
                          <a:solidFill>
                            <a:srgbClr val="FFFFFF"/>
                          </a:solidFill>
                          <a:latin typeface="Tahoma"/>
                          <a:cs typeface="Tahoma"/>
                        </a:rPr>
                        <a:t>Expand </a:t>
                      </a:r>
                      <a:r>
                        <a:rPr sz="1400" b="1" dirty="0">
                          <a:solidFill>
                            <a:srgbClr val="FFFFFF"/>
                          </a:solidFill>
                          <a:latin typeface="Tahoma"/>
                          <a:cs typeface="Tahoma"/>
                        </a:rPr>
                        <a:t>Your</a:t>
                      </a:r>
                      <a:r>
                        <a:rPr sz="1400" b="1" spc="-35" dirty="0">
                          <a:solidFill>
                            <a:srgbClr val="FFFFFF"/>
                          </a:solidFill>
                          <a:latin typeface="Tahoma"/>
                          <a:cs typeface="Tahoma"/>
                        </a:rPr>
                        <a:t> </a:t>
                      </a:r>
                      <a:r>
                        <a:rPr sz="1400" b="1" dirty="0">
                          <a:solidFill>
                            <a:srgbClr val="FFFFFF"/>
                          </a:solidFill>
                          <a:latin typeface="Tahoma"/>
                          <a:cs typeface="Tahoma"/>
                        </a:rPr>
                        <a:t>Data</a:t>
                      </a:r>
                      <a:r>
                        <a:rPr sz="1400" b="1" spc="-15" dirty="0">
                          <a:solidFill>
                            <a:srgbClr val="FFFFFF"/>
                          </a:solidFill>
                          <a:latin typeface="Tahoma"/>
                          <a:cs typeface="Tahoma"/>
                        </a:rPr>
                        <a:t> </a:t>
                      </a:r>
                      <a:r>
                        <a:rPr sz="1400" b="1" dirty="0">
                          <a:solidFill>
                            <a:srgbClr val="FFFFFF"/>
                          </a:solidFill>
                          <a:latin typeface="Tahoma"/>
                          <a:cs typeface="Tahoma"/>
                        </a:rPr>
                        <a:t>Strategy</a:t>
                      </a:r>
                      <a:r>
                        <a:rPr sz="1400" b="1" spc="-20" dirty="0">
                          <a:solidFill>
                            <a:srgbClr val="FFFFFF"/>
                          </a:solidFill>
                          <a:latin typeface="Tahoma"/>
                          <a:cs typeface="Tahoma"/>
                        </a:rPr>
                        <a:t> </a:t>
                      </a:r>
                      <a:r>
                        <a:rPr sz="1400" b="1" dirty="0">
                          <a:solidFill>
                            <a:srgbClr val="FFFFFF"/>
                          </a:solidFill>
                          <a:latin typeface="Tahoma"/>
                          <a:cs typeface="Tahoma"/>
                        </a:rPr>
                        <a:t>and</a:t>
                      </a:r>
                      <a:r>
                        <a:rPr sz="1400" b="1" spc="-25" dirty="0">
                          <a:solidFill>
                            <a:srgbClr val="FFFFFF"/>
                          </a:solidFill>
                          <a:latin typeface="Tahoma"/>
                          <a:cs typeface="Tahoma"/>
                        </a:rPr>
                        <a:t> </a:t>
                      </a:r>
                      <a:r>
                        <a:rPr sz="1400" b="1" spc="-10" dirty="0">
                          <a:solidFill>
                            <a:srgbClr val="FFFFFF"/>
                          </a:solidFill>
                          <a:latin typeface="Tahoma"/>
                          <a:cs typeface="Tahoma"/>
                        </a:rPr>
                        <a:t>Solution Capabilities</a:t>
                      </a:r>
                      <a:endParaRPr sz="1400">
                        <a:latin typeface="Tahoma"/>
                        <a:cs typeface="Tahoma"/>
                      </a:endParaRPr>
                    </a:p>
                  </a:txBody>
                  <a:tcPr marL="0" marR="0" marT="8762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marL="133985" marR="125730" algn="ctr">
                        <a:lnSpc>
                          <a:spcPct val="100000"/>
                        </a:lnSpc>
                        <a:spcBef>
                          <a:spcPts val="960"/>
                        </a:spcBef>
                      </a:pPr>
                      <a:r>
                        <a:rPr sz="1400" b="1" spc="-10" dirty="0">
                          <a:solidFill>
                            <a:srgbClr val="FFFFFF"/>
                          </a:solidFill>
                          <a:latin typeface="Tahoma"/>
                          <a:cs typeface="Tahoma"/>
                        </a:rPr>
                        <a:t>Learning </a:t>
                      </a:r>
                      <a:r>
                        <a:rPr sz="1400" b="1" spc="-20" dirty="0">
                          <a:solidFill>
                            <a:srgbClr val="FFFFFF"/>
                          </a:solidFill>
                          <a:latin typeface="Tahoma"/>
                          <a:cs typeface="Tahoma"/>
                        </a:rPr>
                        <a:t>from </a:t>
                      </a:r>
                      <a:r>
                        <a:rPr sz="1400" b="1" dirty="0">
                          <a:solidFill>
                            <a:srgbClr val="FFFFFF"/>
                          </a:solidFill>
                          <a:latin typeface="Tahoma"/>
                          <a:cs typeface="Tahoma"/>
                        </a:rPr>
                        <a:t>Peers</a:t>
                      </a:r>
                      <a:r>
                        <a:rPr sz="1400" b="1" spc="-35" dirty="0">
                          <a:solidFill>
                            <a:srgbClr val="FFFFFF"/>
                          </a:solidFill>
                          <a:latin typeface="Tahoma"/>
                          <a:cs typeface="Tahoma"/>
                        </a:rPr>
                        <a:t> </a:t>
                      </a:r>
                      <a:r>
                        <a:rPr sz="1400" b="1" spc="-50" dirty="0">
                          <a:solidFill>
                            <a:srgbClr val="FFFFFF"/>
                          </a:solidFill>
                          <a:latin typeface="Tahoma"/>
                          <a:cs typeface="Tahoma"/>
                        </a:rPr>
                        <a:t>&amp; </a:t>
                      </a:r>
                      <a:r>
                        <a:rPr sz="1400" b="1" spc="-10" dirty="0">
                          <a:solidFill>
                            <a:srgbClr val="FFFFFF"/>
                          </a:solidFill>
                          <a:latin typeface="Tahoma"/>
                          <a:cs typeface="Tahoma"/>
                        </a:rPr>
                        <a:t>Experts</a:t>
                      </a:r>
                      <a:endParaRPr sz="1400">
                        <a:latin typeface="Tahoma"/>
                        <a:cs typeface="Tahoma"/>
                      </a:endParaRPr>
                    </a:p>
                  </a:txBody>
                  <a:tcPr marL="0" marR="0" marT="1828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marL="25400" marR="17145" indent="-635" algn="ctr">
                        <a:lnSpc>
                          <a:spcPct val="100000"/>
                        </a:lnSpc>
                        <a:spcBef>
                          <a:spcPts val="990"/>
                        </a:spcBef>
                      </a:pPr>
                      <a:r>
                        <a:rPr sz="1400" b="1" spc="-10" dirty="0">
                          <a:solidFill>
                            <a:srgbClr val="FFFFFF"/>
                          </a:solidFill>
                          <a:latin typeface="Tahoma"/>
                          <a:cs typeface="Tahoma"/>
                        </a:rPr>
                        <a:t>Learning </a:t>
                      </a:r>
                      <a:r>
                        <a:rPr sz="1400" b="1" dirty="0">
                          <a:solidFill>
                            <a:srgbClr val="FFFFFF"/>
                          </a:solidFill>
                          <a:latin typeface="Tahoma"/>
                          <a:cs typeface="Tahoma"/>
                        </a:rPr>
                        <a:t>Pathways</a:t>
                      </a:r>
                      <a:r>
                        <a:rPr sz="1400" b="1" spc="-35" dirty="0">
                          <a:solidFill>
                            <a:srgbClr val="FFFFFF"/>
                          </a:solidFill>
                          <a:latin typeface="Tahoma"/>
                          <a:cs typeface="Tahoma"/>
                        </a:rPr>
                        <a:t> </a:t>
                      </a:r>
                      <a:r>
                        <a:rPr sz="1400" b="1" spc="-25" dirty="0">
                          <a:solidFill>
                            <a:srgbClr val="FFFFFF"/>
                          </a:solidFill>
                          <a:latin typeface="Tahoma"/>
                          <a:cs typeface="Tahoma"/>
                        </a:rPr>
                        <a:t>for </a:t>
                      </a:r>
                      <a:r>
                        <a:rPr sz="1400" b="1" spc="-20" dirty="0">
                          <a:solidFill>
                            <a:srgbClr val="FFFFFF"/>
                          </a:solidFill>
                          <a:latin typeface="Tahoma"/>
                          <a:cs typeface="Tahoma"/>
                        </a:rPr>
                        <a:t>Data </a:t>
                      </a:r>
                      <a:r>
                        <a:rPr sz="1400" b="1" spc="-10" dirty="0">
                          <a:solidFill>
                            <a:srgbClr val="FFFFFF"/>
                          </a:solidFill>
                          <a:latin typeface="Tahoma"/>
                          <a:cs typeface="Tahoma"/>
                        </a:rPr>
                        <a:t>Personas</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marL="88900" marR="81915" algn="ctr">
                        <a:lnSpc>
                          <a:spcPct val="100000"/>
                        </a:lnSpc>
                        <a:spcBef>
                          <a:spcPts val="990"/>
                        </a:spcBef>
                      </a:pPr>
                      <a:r>
                        <a:rPr sz="1400" b="1" dirty="0">
                          <a:solidFill>
                            <a:srgbClr val="FFFFFF"/>
                          </a:solidFill>
                          <a:latin typeface="Tahoma"/>
                          <a:cs typeface="Tahoma"/>
                        </a:rPr>
                        <a:t>Engage</a:t>
                      </a:r>
                      <a:r>
                        <a:rPr sz="1400" b="1" spc="-40" dirty="0">
                          <a:solidFill>
                            <a:srgbClr val="FFFFFF"/>
                          </a:solidFill>
                          <a:latin typeface="Tahoma"/>
                          <a:cs typeface="Tahoma"/>
                        </a:rPr>
                        <a:t> </a:t>
                      </a:r>
                      <a:r>
                        <a:rPr sz="1400" b="1" spc="-25" dirty="0">
                          <a:solidFill>
                            <a:srgbClr val="FFFFFF"/>
                          </a:solidFill>
                          <a:latin typeface="Tahoma"/>
                          <a:cs typeface="Tahoma"/>
                        </a:rPr>
                        <a:t>in </a:t>
                      </a:r>
                      <a:r>
                        <a:rPr sz="1400" b="1" spc="-10" dirty="0">
                          <a:solidFill>
                            <a:srgbClr val="FFFFFF"/>
                          </a:solidFill>
                          <a:latin typeface="Tahoma"/>
                          <a:cs typeface="Tahoma"/>
                        </a:rPr>
                        <a:t>Special Interest Groups</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marL="82550" marR="74930" indent="150495">
                        <a:lnSpc>
                          <a:spcPct val="100000"/>
                        </a:lnSpc>
                      </a:pPr>
                      <a:r>
                        <a:rPr sz="1400" b="1" spc="-10" dirty="0">
                          <a:solidFill>
                            <a:srgbClr val="FFFFFF"/>
                          </a:solidFill>
                          <a:latin typeface="Tahoma"/>
                          <a:cs typeface="Tahoma"/>
                        </a:rPr>
                        <a:t>Online Networking</a:t>
                      </a:r>
                      <a:endParaRPr sz="14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marL="61594" marR="53975" indent="48895">
                        <a:lnSpc>
                          <a:spcPct val="100000"/>
                        </a:lnSpc>
                      </a:pPr>
                      <a:r>
                        <a:rPr sz="1400" b="1" spc="-10" dirty="0">
                          <a:solidFill>
                            <a:srgbClr val="FFFFFF"/>
                          </a:solidFill>
                          <a:latin typeface="Tahoma"/>
                          <a:cs typeface="Tahoma"/>
                        </a:rPr>
                        <a:t>In-Person Networking</a:t>
                      </a:r>
                      <a:endParaRPr sz="14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marL="198120" marR="75565" indent="-116839">
                        <a:lnSpc>
                          <a:spcPct val="100000"/>
                        </a:lnSpc>
                      </a:pPr>
                      <a:r>
                        <a:rPr sz="1400" b="1" spc="-10" dirty="0">
                          <a:solidFill>
                            <a:srgbClr val="FFFFFF"/>
                          </a:solidFill>
                          <a:latin typeface="Tahoma"/>
                          <a:cs typeface="Tahoma"/>
                        </a:rPr>
                        <a:t>Certification Training</a:t>
                      </a:r>
                      <a:endParaRPr sz="14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a:lnSpc>
                          <a:spcPct val="100000"/>
                        </a:lnSpc>
                        <a:spcBef>
                          <a:spcPts val="1010"/>
                        </a:spcBef>
                      </a:pPr>
                      <a:endParaRPr sz="1400">
                        <a:latin typeface="Times New Roman"/>
                        <a:cs typeface="Times New Roman"/>
                      </a:endParaRPr>
                    </a:p>
                    <a:p>
                      <a:pPr marL="272415" marR="123825" indent="-142875">
                        <a:lnSpc>
                          <a:spcPct val="100000"/>
                        </a:lnSpc>
                      </a:pPr>
                      <a:r>
                        <a:rPr sz="1400" b="1" spc="-10" dirty="0">
                          <a:solidFill>
                            <a:srgbClr val="FFFFFF"/>
                          </a:solidFill>
                          <a:latin typeface="Tahoma"/>
                          <a:cs typeface="Tahoma"/>
                        </a:rPr>
                        <a:t>Certification Testing</a:t>
                      </a:r>
                      <a:endParaRPr sz="1400">
                        <a:latin typeface="Tahoma"/>
                        <a:cs typeface="Tahoma"/>
                      </a:endParaRPr>
                    </a:p>
                  </a:txBody>
                  <a:tcPr marL="0" marR="0" marT="19240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a:lnSpc>
                          <a:spcPct val="100000"/>
                        </a:lnSpc>
                      </a:pPr>
                      <a:endParaRPr sz="1400">
                        <a:latin typeface="Times New Roman"/>
                        <a:cs typeface="Times New Roman"/>
                      </a:endParaRPr>
                    </a:p>
                    <a:p>
                      <a:pPr>
                        <a:lnSpc>
                          <a:spcPct val="100000"/>
                        </a:lnSpc>
                        <a:spcBef>
                          <a:spcPts val="505"/>
                        </a:spcBef>
                      </a:pPr>
                      <a:endParaRPr sz="1400">
                        <a:latin typeface="Times New Roman"/>
                        <a:cs typeface="Times New Roman"/>
                      </a:endParaRPr>
                    </a:p>
                    <a:p>
                      <a:pPr algn="ctr">
                        <a:lnSpc>
                          <a:spcPct val="100000"/>
                        </a:lnSpc>
                      </a:pPr>
                      <a:r>
                        <a:rPr sz="1400" b="1" spc="-10" dirty="0">
                          <a:solidFill>
                            <a:srgbClr val="FFFFFF"/>
                          </a:solidFill>
                          <a:latin typeface="Tahoma"/>
                          <a:cs typeface="Tahoma"/>
                        </a:rPr>
                        <a:t>Description</a:t>
                      </a:r>
                      <a:endParaRPr sz="14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marL="130175" marR="123825" algn="ctr">
                        <a:lnSpc>
                          <a:spcPct val="100000"/>
                        </a:lnSpc>
                        <a:spcBef>
                          <a:spcPts val="415"/>
                        </a:spcBef>
                      </a:pPr>
                      <a:r>
                        <a:rPr sz="1400" b="1" dirty="0">
                          <a:solidFill>
                            <a:srgbClr val="FFFFFF"/>
                          </a:solidFill>
                          <a:latin typeface="Tahoma"/>
                          <a:cs typeface="Tahoma"/>
                        </a:rPr>
                        <a:t>A</a:t>
                      </a:r>
                      <a:r>
                        <a:rPr sz="1400" b="1" spc="-5" dirty="0">
                          <a:solidFill>
                            <a:srgbClr val="FFFFFF"/>
                          </a:solidFill>
                          <a:latin typeface="Tahoma"/>
                          <a:cs typeface="Tahoma"/>
                        </a:rPr>
                        <a:t> </a:t>
                      </a:r>
                      <a:r>
                        <a:rPr sz="1400" b="1" spc="-35" dirty="0">
                          <a:solidFill>
                            <a:srgbClr val="FFFFFF"/>
                          </a:solidFill>
                          <a:latin typeface="Tahoma"/>
                          <a:cs typeface="Tahoma"/>
                        </a:rPr>
                        <a:t>la </a:t>
                      </a:r>
                      <a:r>
                        <a:rPr sz="1400" b="1" spc="-10" dirty="0">
                          <a:solidFill>
                            <a:srgbClr val="FFFFFF"/>
                          </a:solidFill>
                          <a:latin typeface="Tahoma"/>
                          <a:cs typeface="Tahoma"/>
                        </a:rPr>
                        <a:t>Carte Pricing </a:t>
                      </a:r>
                      <a:r>
                        <a:rPr sz="1400" b="1" spc="-25" dirty="0">
                          <a:solidFill>
                            <a:srgbClr val="FFFFFF"/>
                          </a:solidFill>
                          <a:latin typeface="Tahoma"/>
                          <a:cs typeface="Tahoma"/>
                        </a:rPr>
                        <a:t>Per </a:t>
                      </a:r>
                      <a:r>
                        <a:rPr sz="1400" b="1" spc="-10" dirty="0">
                          <a:solidFill>
                            <a:srgbClr val="FFFFFF"/>
                          </a:solidFill>
                          <a:latin typeface="Tahoma"/>
                          <a:cs typeface="Tahoma"/>
                        </a:rPr>
                        <a:t>Learner</a:t>
                      </a:r>
                      <a:endParaRPr sz="1400">
                        <a:latin typeface="Tahoma"/>
                        <a:cs typeface="Tahoma"/>
                      </a:endParaRPr>
                    </a:p>
                  </a:txBody>
                  <a:tcPr marL="0" marR="0" marT="79058"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extLst>
                  <a:ext uri="{0D108BD9-81ED-4DB2-BD59-A6C34878D82A}">
                    <a16:rowId xmlns:a16="http://schemas.microsoft.com/office/drawing/2014/main" val="10000"/>
                  </a:ext>
                </a:extLst>
              </a:tr>
              <a:tr h="980123">
                <a:tc>
                  <a:txBody>
                    <a:bodyPr/>
                    <a:lstStyle/>
                    <a:p>
                      <a:pPr>
                        <a:lnSpc>
                          <a:spcPct val="100000"/>
                        </a:lnSpc>
                        <a:spcBef>
                          <a:spcPts val="990"/>
                        </a:spcBef>
                      </a:pPr>
                      <a:endParaRPr sz="1400">
                        <a:latin typeface="Times New Roman"/>
                        <a:cs typeface="Times New Roman"/>
                      </a:endParaRPr>
                    </a:p>
                    <a:p>
                      <a:pPr marL="91440">
                        <a:lnSpc>
                          <a:spcPct val="100000"/>
                        </a:lnSpc>
                      </a:pPr>
                      <a:r>
                        <a:rPr sz="1400" b="1" dirty="0">
                          <a:latin typeface="Tahoma"/>
                          <a:cs typeface="Tahoma"/>
                        </a:rPr>
                        <a:t>4</a:t>
                      </a:r>
                      <a:r>
                        <a:rPr sz="1400" b="1" spc="5" dirty="0">
                          <a:latin typeface="Tahoma"/>
                          <a:cs typeface="Tahoma"/>
                        </a:rPr>
                        <a:t> </a:t>
                      </a:r>
                      <a:r>
                        <a:rPr sz="1400" dirty="0">
                          <a:latin typeface="Tahoma"/>
                          <a:cs typeface="Tahoma"/>
                        </a:rPr>
                        <a:t>Interactive</a:t>
                      </a:r>
                      <a:r>
                        <a:rPr sz="1400" spc="-20" dirty="0">
                          <a:latin typeface="Tahoma"/>
                          <a:cs typeface="Tahoma"/>
                        </a:rPr>
                        <a:t> </a:t>
                      </a:r>
                      <a:r>
                        <a:rPr sz="1400" dirty="0">
                          <a:latin typeface="Tahoma"/>
                          <a:cs typeface="Tahoma"/>
                        </a:rPr>
                        <a:t>Live</a:t>
                      </a:r>
                      <a:r>
                        <a:rPr sz="1400" spc="-15" dirty="0">
                          <a:latin typeface="Tahoma"/>
                          <a:cs typeface="Tahoma"/>
                        </a:rPr>
                        <a:t> </a:t>
                      </a:r>
                      <a:r>
                        <a:rPr sz="1400" dirty="0">
                          <a:latin typeface="Tahoma"/>
                          <a:cs typeface="Tahoma"/>
                        </a:rPr>
                        <a:t>Online</a:t>
                      </a:r>
                      <a:r>
                        <a:rPr sz="1400" spc="-25" dirty="0">
                          <a:latin typeface="Tahoma"/>
                          <a:cs typeface="Tahoma"/>
                        </a:rPr>
                        <a:t> </a:t>
                      </a:r>
                      <a:r>
                        <a:rPr sz="1400" dirty="0">
                          <a:latin typeface="Tahoma"/>
                          <a:cs typeface="Tahoma"/>
                        </a:rPr>
                        <a:t>Class</a:t>
                      </a:r>
                      <a:r>
                        <a:rPr sz="1400" spc="-20" dirty="0">
                          <a:latin typeface="Tahoma"/>
                          <a:cs typeface="Tahoma"/>
                        </a:rPr>
                        <a:t> </a:t>
                      </a:r>
                      <a:r>
                        <a:rPr sz="1400" spc="-10" dirty="0">
                          <a:latin typeface="Tahoma"/>
                          <a:cs typeface="Tahoma"/>
                        </a:rPr>
                        <a:t>Passes****</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990"/>
                        </a:spcBef>
                      </a:pPr>
                      <a:endParaRPr sz="1400">
                        <a:latin typeface="Times New Roman"/>
                        <a:cs typeface="Times New Roman"/>
                      </a:endParaRPr>
                    </a:p>
                    <a:p>
                      <a:pPr algn="ctr">
                        <a:lnSpc>
                          <a:spcPct val="100000"/>
                        </a:lnSpc>
                      </a:pPr>
                      <a:r>
                        <a:rPr sz="1400" spc="-50" dirty="0">
                          <a:latin typeface="Tahoma"/>
                          <a:cs typeface="Tahoma"/>
                        </a:rPr>
                        <a:t>X</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990"/>
                        </a:spcBef>
                      </a:pPr>
                      <a:endParaRPr sz="1400">
                        <a:latin typeface="Times New Roman"/>
                        <a:cs typeface="Times New Roman"/>
                      </a:endParaRPr>
                    </a:p>
                    <a:p>
                      <a:pPr algn="ctr">
                        <a:lnSpc>
                          <a:spcPct val="100000"/>
                        </a:lnSpc>
                      </a:pPr>
                      <a:r>
                        <a:rPr sz="1400" spc="-50" dirty="0">
                          <a:latin typeface="Tahoma"/>
                          <a:cs typeface="Tahoma"/>
                        </a:rPr>
                        <a:t>X</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990"/>
                        </a:spcBef>
                      </a:pPr>
                      <a:endParaRPr sz="1400">
                        <a:latin typeface="Times New Roman"/>
                        <a:cs typeface="Times New Roman"/>
                      </a:endParaRPr>
                    </a:p>
                    <a:p>
                      <a:pPr algn="ctr">
                        <a:lnSpc>
                          <a:spcPct val="100000"/>
                        </a:lnSpc>
                      </a:pPr>
                      <a:r>
                        <a:rPr sz="1400" spc="-20" dirty="0">
                          <a:latin typeface="Tahoma"/>
                          <a:cs typeface="Tahoma"/>
                        </a:rPr>
                        <a:t>X***</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80"/>
                        </a:spcBef>
                      </a:pPr>
                      <a:endParaRPr sz="1100">
                        <a:latin typeface="Times New Roman"/>
                        <a:cs typeface="Times New Roman"/>
                      </a:endParaRPr>
                    </a:p>
                    <a:p>
                      <a:pPr marL="132715" marR="125095" indent="-635" algn="ctr">
                        <a:lnSpc>
                          <a:spcPct val="100000"/>
                        </a:lnSpc>
                        <a:spcBef>
                          <a:spcPts val="5"/>
                        </a:spcBef>
                      </a:pPr>
                      <a:r>
                        <a:rPr sz="1100" dirty="0">
                          <a:latin typeface="Tahoma"/>
                          <a:cs typeface="Tahoma"/>
                        </a:rPr>
                        <a:t>This</a:t>
                      </a:r>
                      <a:r>
                        <a:rPr sz="1100" spc="-10" dirty="0">
                          <a:latin typeface="Tahoma"/>
                          <a:cs typeface="Tahoma"/>
                        </a:rPr>
                        <a:t> </a:t>
                      </a:r>
                      <a:r>
                        <a:rPr sz="1100" dirty="0">
                          <a:latin typeface="Tahoma"/>
                          <a:cs typeface="Tahoma"/>
                        </a:rPr>
                        <a:t>bundle</a:t>
                      </a:r>
                      <a:r>
                        <a:rPr sz="1100" spc="-30" dirty="0">
                          <a:latin typeface="Tahoma"/>
                          <a:cs typeface="Tahoma"/>
                        </a:rPr>
                        <a:t> </a:t>
                      </a:r>
                      <a:r>
                        <a:rPr sz="1100" dirty="0">
                          <a:latin typeface="Tahoma"/>
                          <a:cs typeface="Tahoma"/>
                        </a:rPr>
                        <a:t>includes</a:t>
                      </a:r>
                      <a:r>
                        <a:rPr sz="1100" spc="-25" dirty="0">
                          <a:latin typeface="Tahoma"/>
                          <a:cs typeface="Tahoma"/>
                        </a:rPr>
                        <a:t> </a:t>
                      </a:r>
                      <a:r>
                        <a:rPr sz="1100" dirty="0">
                          <a:latin typeface="Tahoma"/>
                          <a:cs typeface="Tahoma"/>
                        </a:rPr>
                        <a:t>five</a:t>
                      </a:r>
                      <a:r>
                        <a:rPr sz="1100" spc="-10" dirty="0">
                          <a:latin typeface="Tahoma"/>
                          <a:cs typeface="Tahoma"/>
                        </a:rPr>
                        <a:t> </a:t>
                      </a:r>
                      <a:r>
                        <a:rPr sz="1100" dirty="0">
                          <a:latin typeface="Tahoma"/>
                          <a:cs typeface="Tahoma"/>
                        </a:rPr>
                        <a:t>Interactive</a:t>
                      </a:r>
                      <a:r>
                        <a:rPr sz="1100" spc="-20" dirty="0">
                          <a:latin typeface="Tahoma"/>
                          <a:cs typeface="Tahoma"/>
                        </a:rPr>
                        <a:t> </a:t>
                      </a:r>
                      <a:r>
                        <a:rPr sz="1100" dirty="0">
                          <a:latin typeface="Tahoma"/>
                          <a:cs typeface="Tahoma"/>
                        </a:rPr>
                        <a:t>Line</a:t>
                      </a:r>
                      <a:r>
                        <a:rPr sz="1100" spc="-20" dirty="0">
                          <a:latin typeface="Tahoma"/>
                          <a:cs typeface="Tahoma"/>
                        </a:rPr>
                        <a:t> </a:t>
                      </a:r>
                      <a:r>
                        <a:rPr sz="1100" dirty="0">
                          <a:latin typeface="Tahoma"/>
                          <a:cs typeface="Tahoma"/>
                        </a:rPr>
                        <a:t>Online</a:t>
                      </a:r>
                      <a:r>
                        <a:rPr sz="1100" spc="-25" dirty="0">
                          <a:latin typeface="Tahoma"/>
                          <a:cs typeface="Tahoma"/>
                        </a:rPr>
                        <a:t> </a:t>
                      </a:r>
                      <a:r>
                        <a:rPr sz="1100" spc="-10" dirty="0">
                          <a:latin typeface="Tahoma"/>
                          <a:cs typeface="Tahoma"/>
                        </a:rPr>
                        <a:t>passes. </a:t>
                      </a:r>
                      <a:r>
                        <a:rPr sz="1100" dirty="0">
                          <a:latin typeface="Tahoma"/>
                          <a:cs typeface="Tahoma"/>
                        </a:rPr>
                        <a:t>Choose</a:t>
                      </a:r>
                      <a:r>
                        <a:rPr sz="1100" spc="-30" dirty="0">
                          <a:latin typeface="Tahoma"/>
                          <a:cs typeface="Tahoma"/>
                        </a:rPr>
                        <a:t> </a:t>
                      </a:r>
                      <a:r>
                        <a:rPr sz="1100" dirty="0">
                          <a:latin typeface="Tahoma"/>
                          <a:cs typeface="Tahoma"/>
                        </a:rPr>
                        <a:t>from</a:t>
                      </a:r>
                      <a:r>
                        <a:rPr sz="1100" spc="-5" dirty="0">
                          <a:latin typeface="Tahoma"/>
                          <a:cs typeface="Tahoma"/>
                        </a:rPr>
                        <a:t> </a:t>
                      </a:r>
                      <a:r>
                        <a:rPr sz="1100" dirty="0">
                          <a:latin typeface="Tahoma"/>
                          <a:cs typeface="Tahoma"/>
                        </a:rPr>
                        <a:t>a</a:t>
                      </a:r>
                      <a:r>
                        <a:rPr sz="1100" spc="-15" dirty="0">
                          <a:latin typeface="Tahoma"/>
                          <a:cs typeface="Tahoma"/>
                        </a:rPr>
                        <a:t> </a:t>
                      </a:r>
                      <a:r>
                        <a:rPr sz="1100" dirty="0">
                          <a:latin typeface="Tahoma"/>
                          <a:cs typeface="Tahoma"/>
                        </a:rPr>
                        <a:t>robust</a:t>
                      </a:r>
                      <a:r>
                        <a:rPr sz="1100" spc="-10" dirty="0">
                          <a:latin typeface="Tahoma"/>
                          <a:cs typeface="Tahoma"/>
                        </a:rPr>
                        <a:t> </a:t>
                      </a:r>
                      <a:r>
                        <a:rPr sz="1100" dirty="0">
                          <a:latin typeface="Tahoma"/>
                          <a:cs typeface="Tahoma"/>
                        </a:rPr>
                        <a:t>catalog</a:t>
                      </a:r>
                      <a:r>
                        <a:rPr sz="1100" spc="-15" dirty="0">
                          <a:latin typeface="Tahoma"/>
                          <a:cs typeface="Tahoma"/>
                        </a:rPr>
                        <a:t> </a:t>
                      </a:r>
                      <a:r>
                        <a:rPr sz="1100" dirty="0">
                          <a:latin typeface="Tahoma"/>
                          <a:cs typeface="Tahoma"/>
                        </a:rPr>
                        <a:t>of</a:t>
                      </a:r>
                      <a:r>
                        <a:rPr sz="1100" spc="-10" dirty="0">
                          <a:latin typeface="Tahoma"/>
                          <a:cs typeface="Tahoma"/>
                        </a:rPr>
                        <a:t> </a:t>
                      </a:r>
                      <a:r>
                        <a:rPr sz="1100" dirty="0">
                          <a:latin typeface="Tahoma"/>
                          <a:cs typeface="Tahoma"/>
                        </a:rPr>
                        <a:t>live</a:t>
                      </a:r>
                      <a:r>
                        <a:rPr sz="1100" spc="-10" dirty="0">
                          <a:latin typeface="Tahoma"/>
                          <a:cs typeface="Tahoma"/>
                        </a:rPr>
                        <a:t> </a:t>
                      </a:r>
                      <a:r>
                        <a:rPr sz="1100" dirty="0">
                          <a:latin typeface="Tahoma"/>
                          <a:cs typeface="Tahoma"/>
                        </a:rPr>
                        <a:t>online</a:t>
                      </a:r>
                      <a:r>
                        <a:rPr sz="1100" spc="-15" dirty="0">
                          <a:latin typeface="Tahoma"/>
                          <a:cs typeface="Tahoma"/>
                        </a:rPr>
                        <a:t> </a:t>
                      </a:r>
                      <a:r>
                        <a:rPr sz="1100" dirty="0">
                          <a:latin typeface="Tahoma"/>
                          <a:cs typeface="Tahoma"/>
                        </a:rPr>
                        <a:t>classes</a:t>
                      </a:r>
                      <a:r>
                        <a:rPr sz="1100" spc="-20" dirty="0">
                          <a:latin typeface="Tahoma"/>
                          <a:cs typeface="Tahoma"/>
                        </a:rPr>
                        <a:t> </a:t>
                      </a:r>
                      <a:r>
                        <a:rPr sz="1100" spc="-10" dirty="0">
                          <a:latin typeface="Tahoma"/>
                          <a:cs typeface="Tahoma"/>
                        </a:rPr>
                        <a:t>ranging </a:t>
                      </a:r>
                      <a:r>
                        <a:rPr sz="1100" dirty="0">
                          <a:latin typeface="Tahoma"/>
                          <a:cs typeface="Tahoma"/>
                        </a:rPr>
                        <a:t>from</a:t>
                      </a:r>
                      <a:r>
                        <a:rPr sz="1100" spc="-15" dirty="0">
                          <a:latin typeface="Tahoma"/>
                          <a:cs typeface="Tahoma"/>
                        </a:rPr>
                        <a:t> </a:t>
                      </a:r>
                      <a:r>
                        <a:rPr sz="1100" dirty="0">
                          <a:latin typeface="Tahoma"/>
                          <a:cs typeface="Tahoma"/>
                        </a:rPr>
                        <a:t>two to</a:t>
                      </a:r>
                      <a:r>
                        <a:rPr sz="1100" spc="-5" dirty="0">
                          <a:latin typeface="Tahoma"/>
                          <a:cs typeface="Tahoma"/>
                        </a:rPr>
                        <a:t> </a:t>
                      </a:r>
                      <a:r>
                        <a:rPr sz="1100" dirty="0">
                          <a:latin typeface="Tahoma"/>
                          <a:cs typeface="Tahoma"/>
                        </a:rPr>
                        <a:t>four</a:t>
                      </a:r>
                      <a:r>
                        <a:rPr sz="1100" spc="-10" dirty="0">
                          <a:latin typeface="Tahoma"/>
                          <a:cs typeface="Tahoma"/>
                        </a:rPr>
                        <a:t> </a:t>
                      </a:r>
                      <a:r>
                        <a:rPr sz="1100" dirty="0">
                          <a:latin typeface="Tahoma"/>
                          <a:cs typeface="Tahoma"/>
                        </a:rPr>
                        <a:t>days</a:t>
                      </a:r>
                      <a:r>
                        <a:rPr sz="1100" spc="-10" dirty="0">
                          <a:latin typeface="Tahoma"/>
                          <a:cs typeface="Tahoma"/>
                        </a:rPr>
                        <a:t> </a:t>
                      </a:r>
                      <a:r>
                        <a:rPr sz="1100" dirty="0">
                          <a:latin typeface="Tahoma"/>
                          <a:cs typeface="Tahoma"/>
                        </a:rPr>
                        <a:t>of</a:t>
                      </a:r>
                      <a:r>
                        <a:rPr sz="1100" spc="-10" dirty="0">
                          <a:latin typeface="Tahoma"/>
                          <a:cs typeface="Tahoma"/>
                        </a:rPr>
                        <a:t> </a:t>
                      </a:r>
                      <a:r>
                        <a:rPr sz="1100" dirty="0">
                          <a:latin typeface="Tahoma"/>
                          <a:cs typeface="Tahoma"/>
                        </a:rPr>
                        <a:t>training</a:t>
                      </a:r>
                      <a:r>
                        <a:rPr sz="1100" spc="-10" dirty="0">
                          <a:latin typeface="Tahoma"/>
                          <a:cs typeface="Tahoma"/>
                        </a:rPr>
                        <a:t> </a:t>
                      </a:r>
                      <a:r>
                        <a:rPr sz="1100" dirty="0">
                          <a:latin typeface="Tahoma"/>
                          <a:cs typeface="Tahoma"/>
                        </a:rPr>
                        <a:t>from</a:t>
                      </a:r>
                      <a:r>
                        <a:rPr sz="1100" spc="-10" dirty="0">
                          <a:latin typeface="Tahoma"/>
                          <a:cs typeface="Tahoma"/>
                        </a:rPr>
                        <a:t> </a:t>
                      </a:r>
                      <a:r>
                        <a:rPr sz="1100" dirty="0">
                          <a:latin typeface="Tahoma"/>
                          <a:cs typeface="Tahoma"/>
                        </a:rPr>
                        <a:t>a</a:t>
                      </a:r>
                      <a:r>
                        <a:rPr sz="1100" spc="-5" dirty="0">
                          <a:latin typeface="Tahoma"/>
                          <a:cs typeface="Tahoma"/>
                        </a:rPr>
                        <a:t> </a:t>
                      </a:r>
                      <a:r>
                        <a:rPr sz="1100" dirty="0">
                          <a:latin typeface="Tahoma"/>
                          <a:cs typeface="Tahoma"/>
                        </a:rPr>
                        <a:t>data</a:t>
                      </a:r>
                      <a:r>
                        <a:rPr sz="1100" spc="-10" dirty="0">
                          <a:latin typeface="Tahoma"/>
                          <a:cs typeface="Tahoma"/>
                        </a:rPr>
                        <a:t> </a:t>
                      </a:r>
                      <a:r>
                        <a:rPr sz="1100" dirty="0">
                          <a:latin typeface="Tahoma"/>
                          <a:cs typeface="Tahoma"/>
                        </a:rPr>
                        <a:t>expert</a:t>
                      </a:r>
                      <a:r>
                        <a:rPr sz="1100" spc="-15" dirty="0">
                          <a:latin typeface="Tahoma"/>
                          <a:cs typeface="Tahoma"/>
                        </a:rPr>
                        <a:t> </a:t>
                      </a:r>
                      <a:r>
                        <a:rPr sz="1100" spc="-20" dirty="0">
                          <a:latin typeface="Tahoma"/>
                          <a:cs typeface="Tahoma"/>
                        </a:rPr>
                        <a:t>while </a:t>
                      </a:r>
                      <a:r>
                        <a:rPr sz="1100" dirty="0">
                          <a:latin typeface="Tahoma"/>
                          <a:cs typeface="Tahoma"/>
                        </a:rPr>
                        <a:t>networking</a:t>
                      </a:r>
                      <a:r>
                        <a:rPr sz="1100" spc="-30" dirty="0">
                          <a:latin typeface="Tahoma"/>
                          <a:cs typeface="Tahoma"/>
                        </a:rPr>
                        <a:t> </a:t>
                      </a:r>
                      <a:r>
                        <a:rPr sz="1100" dirty="0">
                          <a:latin typeface="Tahoma"/>
                          <a:cs typeface="Tahoma"/>
                        </a:rPr>
                        <a:t>and</a:t>
                      </a:r>
                      <a:r>
                        <a:rPr sz="1100" spc="-20" dirty="0">
                          <a:latin typeface="Tahoma"/>
                          <a:cs typeface="Tahoma"/>
                        </a:rPr>
                        <a:t> </a:t>
                      </a:r>
                      <a:r>
                        <a:rPr sz="1100" dirty="0">
                          <a:latin typeface="Tahoma"/>
                          <a:cs typeface="Tahoma"/>
                        </a:rPr>
                        <a:t>learning</a:t>
                      </a:r>
                      <a:r>
                        <a:rPr sz="1100" spc="-25" dirty="0">
                          <a:latin typeface="Tahoma"/>
                          <a:cs typeface="Tahoma"/>
                        </a:rPr>
                        <a:t> </a:t>
                      </a:r>
                      <a:r>
                        <a:rPr sz="1100" dirty="0">
                          <a:latin typeface="Tahoma"/>
                          <a:cs typeface="Tahoma"/>
                        </a:rPr>
                        <a:t>with</a:t>
                      </a:r>
                      <a:r>
                        <a:rPr sz="1100" spc="-5" dirty="0">
                          <a:latin typeface="Tahoma"/>
                          <a:cs typeface="Tahoma"/>
                        </a:rPr>
                        <a:t> </a:t>
                      </a:r>
                      <a:r>
                        <a:rPr sz="1100" spc="-10" dirty="0">
                          <a:latin typeface="Tahoma"/>
                          <a:cs typeface="Tahoma"/>
                        </a:rPr>
                        <a:t>classmates.</a:t>
                      </a:r>
                      <a:endParaRPr sz="1100">
                        <a:latin typeface="Tahoma"/>
                        <a:cs typeface="Tahoma"/>
                      </a:endParaRPr>
                    </a:p>
                  </a:txBody>
                  <a:tcPr marL="0" marR="0" marT="1524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505"/>
                        </a:spcBef>
                      </a:pPr>
                      <a:endParaRPr sz="1100">
                        <a:latin typeface="Times New Roman"/>
                        <a:cs typeface="Times New Roman"/>
                      </a:endParaRPr>
                    </a:p>
                    <a:p>
                      <a:pPr algn="ctr">
                        <a:lnSpc>
                          <a:spcPct val="100000"/>
                        </a:lnSpc>
                      </a:pPr>
                      <a:r>
                        <a:rPr sz="1100" dirty="0">
                          <a:latin typeface="Tahoma"/>
                          <a:cs typeface="Tahoma"/>
                        </a:rPr>
                        <a:t>$500</a:t>
                      </a:r>
                      <a:r>
                        <a:rPr sz="1100" spc="-15" dirty="0">
                          <a:latin typeface="Tahoma"/>
                          <a:cs typeface="Tahoma"/>
                        </a:rPr>
                        <a:t> </a:t>
                      </a:r>
                      <a:r>
                        <a:rPr sz="1100" spc="-50" dirty="0">
                          <a:latin typeface="Tahoma"/>
                          <a:cs typeface="Tahoma"/>
                        </a:rPr>
                        <a:t>-</a:t>
                      </a:r>
                      <a:endParaRPr sz="1100">
                        <a:latin typeface="Tahoma"/>
                        <a:cs typeface="Tahoma"/>
                      </a:endParaRPr>
                    </a:p>
                    <a:p>
                      <a:pPr marL="136525" marR="128905" algn="ctr">
                        <a:lnSpc>
                          <a:spcPct val="100000"/>
                        </a:lnSpc>
                      </a:pPr>
                      <a:r>
                        <a:rPr sz="1100" dirty="0">
                          <a:latin typeface="Tahoma"/>
                          <a:cs typeface="Tahoma"/>
                        </a:rPr>
                        <a:t>$2,000</a:t>
                      </a:r>
                      <a:r>
                        <a:rPr sz="1100" spc="-15" dirty="0">
                          <a:latin typeface="Tahoma"/>
                          <a:cs typeface="Tahoma"/>
                        </a:rPr>
                        <a:t> </a:t>
                      </a:r>
                      <a:r>
                        <a:rPr sz="1100" spc="-25" dirty="0">
                          <a:latin typeface="Tahoma"/>
                          <a:cs typeface="Tahoma"/>
                        </a:rPr>
                        <a:t>per</a:t>
                      </a:r>
                      <a:r>
                        <a:rPr sz="1100" spc="-10" dirty="0">
                          <a:latin typeface="Tahoma"/>
                          <a:cs typeface="Tahoma"/>
                        </a:rPr>
                        <a:t> class</a:t>
                      </a:r>
                      <a:endParaRPr sz="1100">
                        <a:latin typeface="Tahoma"/>
                        <a:cs typeface="Tahoma"/>
                      </a:endParaRPr>
                    </a:p>
                  </a:txBody>
                  <a:tcPr marL="0" marR="0" marT="96203"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extLst>
                  <a:ext uri="{0D108BD9-81ED-4DB2-BD59-A6C34878D82A}">
                    <a16:rowId xmlns:a16="http://schemas.microsoft.com/office/drawing/2014/main" val="10001"/>
                  </a:ext>
                </a:extLst>
              </a:tr>
              <a:tr h="936308">
                <a:tc>
                  <a:txBody>
                    <a:bodyPr/>
                    <a:lstStyle/>
                    <a:p>
                      <a:pPr>
                        <a:lnSpc>
                          <a:spcPct val="100000"/>
                        </a:lnSpc>
                        <a:spcBef>
                          <a:spcPts val="875"/>
                        </a:spcBef>
                      </a:pPr>
                      <a:endParaRPr sz="1400">
                        <a:latin typeface="Times New Roman"/>
                        <a:cs typeface="Times New Roman"/>
                      </a:endParaRPr>
                    </a:p>
                    <a:p>
                      <a:pPr marL="90805">
                        <a:lnSpc>
                          <a:spcPct val="100000"/>
                        </a:lnSpc>
                        <a:spcBef>
                          <a:spcPts val="5"/>
                        </a:spcBef>
                      </a:pPr>
                      <a:r>
                        <a:rPr sz="1400" b="1" dirty="0">
                          <a:latin typeface="Tahoma"/>
                          <a:cs typeface="Tahoma"/>
                        </a:rPr>
                        <a:t>15</a:t>
                      </a:r>
                      <a:r>
                        <a:rPr sz="1400" b="1" spc="15" dirty="0">
                          <a:latin typeface="Tahoma"/>
                          <a:cs typeface="Tahoma"/>
                        </a:rPr>
                        <a:t> </a:t>
                      </a:r>
                      <a:r>
                        <a:rPr sz="1400" dirty="0">
                          <a:latin typeface="Tahoma"/>
                          <a:cs typeface="Tahoma"/>
                        </a:rPr>
                        <a:t>Elite</a:t>
                      </a:r>
                      <a:r>
                        <a:rPr sz="1400" spc="-15" dirty="0">
                          <a:latin typeface="Tahoma"/>
                          <a:cs typeface="Tahoma"/>
                        </a:rPr>
                        <a:t> </a:t>
                      </a:r>
                      <a:r>
                        <a:rPr sz="1400" dirty="0">
                          <a:latin typeface="Tahoma"/>
                          <a:cs typeface="Tahoma"/>
                        </a:rPr>
                        <a:t>Annual</a:t>
                      </a:r>
                      <a:r>
                        <a:rPr sz="1400" spc="-25" dirty="0">
                          <a:latin typeface="Tahoma"/>
                          <a:cs typeface="Tahoma"/>
                        </a:rPr>
                        <a:t> </a:t>
                      </a:r>
                      <a:r>
                        <a:rPr sz="1400" spc="-10" dirty="0">
                          <a:latin typeface="Tahoma"/>
                          <a:cs typeface="Tahoma"/>
                        </a:rPr>
                        <a:t>Subscriptions</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marL="153035" marR="145415" algn="ctr">
                        <a:lnSpc>
                          <a:spcPct val="100000"/>
                        </a:lnSpc>
                        <a:spcBef>
                          <a:spcPts val="355"/>
                        </a:spcBef>
                      </a:pPr>
                      <a:r>
                        <a:rPr sz="1100" dirty="0">
                          <a:latin typeface="Tahoma"/>
                          <a:cs typeface="Tahoma"/>
                        </a:rPr>
                        <a:t>These</a:t>
                      </a:r>
                      <a:r>
                        <a:rPr sz="1100" spc="-15" dirty="0">
                          <a:latin typeface="Tahoma"/>
                          <a:cs typeface="Tahoma"/>
                        </a:rPr>
                        <a:t> </a:t>
                      </a:r>
                      <a:r>
                        <a:rPr sz="1100" dirty="0">
                          <a:latin typeface="Tahoma"/>
                          <a:cs typeface="Tahoma"/>
                        </a:rPr>
                        <a:t>licenses</a:t>
                      </a:r>
                      <a:r>
                        <a:rPr sz="1100" spc="-25" dirty="0">
                          <a:latin typeface="Tahoma"/>
                          <a:cs typeface="Tahoma"/>
                        </a:rPr>
                        <a:t> </a:t>
                      </a:r>
                      <a:r>
                        <a:rPr sz="1100" dirty="0">
                          <a:latin typeface="Tahoma"/>
                          <a:cs typeface="Tahoma"/>
                        </a:rPr>
                        <a:t>are</a:t>
                      </a:r>
                      <a:r>
                        <a:rPr sz="1100" spc="-15" dirty="0">
                          <a:latin typeface="Tahoma"/>
                          <a:cs typeface="Tahoma"/>
                        </a:rPr>
                        <a:t> </a:t>
                      </a:r>
                      <a:r>
                        <a:rPr sz="1100" dirty="0">
                          <a:latin typeface="Tahoma"/>
                          <a:cs typeface="Tahoma"/>
                        </a:rPr>
                        <a:t>for</a:t>
                      </a:r>
                      <a:r>
                        <a:rPr sz="1100" spc="-10" dirty="0">
                          <a:latin typeface="Tahoma"/>
                          <a:cs typeface="Tahoma"/>
                        </a:rPr>
                        <a:t> </a:t>
                      </a:r>
                      <a:r>
                        <a:rPr sz="1100" dirty="0">
                          <a:latin typeface="Tahoma"/>
                          <a:cs typeface="Tahoma"/>
                        </a:rPr>
                        <a:t>the</a:t>
                      </a:r>
                      <a:r>
                        <a:rPr sz="1100" spc="-10" dirty="0">
                          <a:latin typeface="Tahoma"/>
                          <a:cs typeface="Tahoma"/>
                        </a:rPr>
                        <a:t> </a:t>
                      </a:r>
                      <a:r>
                        <a:rPr sz="1100" dirty="0">
                          <a:latin typeface="Tahoma"/>
                          <a:cs typeface="Tahoma"/>
                        </a:rPr>
                        <a:t>learners</a:t>
                      </a:r>
                      <a:r>
                        <a:rPr sz="1100" spc="-20" dirty="0">
                          <a:latin typeface="Tahoma"/>
                          <a:cs typeface="Tahoma"/>
                        </a:rPr>
                        <a:t> </a:t>
                      </a:r>
                      <a:r>
                        <a:rPr sz="1100" dirty="0">
                          <a:latin typeface="Tahoma"/>
                          <a:cs typeface="Tahoma"/>
                        </a:rPr>
                        <a:t>who</a:t>
                      </a:r>
                      <a:r>
                        <a:rPr sz="1100" spc="-5" dirty="0">
                          <a:latin typeface="Tahoma"/>
                          <a:cs typeface="Tahoma"/>
                        </a:rPr>
                        <a:t> </a:t>
                      </a:r>
                      <a:r>
                        <a:rPr sz="1100" dirty="0">
                          <a:latin typeface="Tahoma"/>
                          <a:cs typeface="Tahoma"/>
                        </a:rPr>
                        <a:t>need</a:t>
                      </a:r>
                      <a:r>
                        <a:rPr sz="1100" spc="-10" dirty="0">
                          <a:latin typeface="Tahoma"/>
                          <a:cs typeface="Tahoma"/>
                        </a:rPr>
                        <a:t> </a:t>
                      </a:r>
                      <a:r>
                        <a:rPr sz="1100" dirty="0">
                          <a:latin typeface="Tahoma"/>
                          <a:cs typeface="Tahoma"/>
                        </a:rPr>
                        <a:t>to</a:t>
                      </a:r>
                      <a:r>
                        <a:rPr sz="1100" spc="-20" dirty="0">
                          <a:latin typeface="Tahoma"/>
                          <a:cs typeface="Tahoma"/>
                        </a:rPr>
                        <a:t> </a:t>
                      </a:r>
                      <a:r>
                        <a:rPr sz="1100" dirty="0">
                          <a:latin typeface="Tahoma"/>
                          <a:cs typeface="Tahoma"/>
                        </a:rPr>
                        <a:t>take </a:t>
                      </a:r>
                      <a:r>
                        <a:rPr sz="1100" spc="-20" dirty="0">
                          <a:latin typeface="Tahoma"/>
                          <a:cs typeface="Tahoma"/>
                        </a:rPr>
                        <a:t>their </a:t>
                      </a:r>
                      <a:r>
                        <a:rPr sz="1100" dirty="0">
                          <a:latin typeface="Tahoma"/>
                          <a:cs typeface="Tahoma"/>
                        </a:rPr>
                        <a:t>training</a:t>
                      </a:r>
                      <a:r>
                        <a:rPr sz="1100" spc="-20" dirty="0">
                          <a:latin typeface="Tahoma"/>
                          <a:cs typeface="Tahoma"/>
                        </a:rPr>
                        <a:t> </a:t>
                      </a:r>
                      <a:r>
                        <a:rPr sz="1100" dirty="0">
                          <a:latin typeface="Tahoma"/>
                          <a:cs typeface="Tahoma"/>
                        </a:rPr>
                        <a:t>to</a:t>
                      </a:r>
                      <a:r>
                        <a:rPr sz="1100" spc="-10" dirty="0">
                          <a:latin typeface="Tahoma"/>
                          <a:cs typeface="Tahoma"/>
                        </a:rPr>
                        <a:t> </a:t>
                      </a:r>
                      <a:r>
                        <a:rPr sz="1100" dirty="0">
                          <a:latin typeface="Tahoma"/>
                          <a:cs typeface="Tahoma"/>
                        </a:rPr>
                        <a:t>the</a:t>
                      </a:r>
                      <a:r>
                        <a:rPr sz="1100" spc="-20" dirty="0">
                          <a:latin typeface="Tahoma"/>
                          <a:cs typeface="Tahoma"/>
                        </a:rPr>
                        <a:t> </a:t>
                      </a:r>
                      <a:r>
                        <a:rPr sz="1100" dirty="0">
                          <a:latin typeface="Tahoma"/>
                          <a:cs typeface="Tahoma"/>
                        </a:rPr>
                        <a:t>next</a:t>
                      </a:r>
                      <a:r>
                        <a:rPr sz="1100" spc="-20" dirty="0">
                          <a:latin typeface="Tahoma"/>
                          <a:cs typeface="Tahoma"/>
                        </a:rPr>
                        <a:t> </a:t>
                      </a:r>
                      <a:r>
                        <a:rPr sz="1100" dirty="0">
                          <a:latin typeface="Tahoma"/>
                          <a:cs typeface="Tahoma"/>
                        </a:rPr>
                        <a:t>level</a:t>
                      </a:r>
                      <a:r>
                        <a:rPr sz="1100" spc="-25" dirty="0">
                          <a:latin typeface="Tahoma"/>
                          <a:cs typeface="Tahoma"/>
                        </a:rPr>
                        <a:t> </a:t>
                      </a:r>
                      <a:r>
                        <a:rPr sz="1100" dirty="0">
                          <a:latin typeface="Tahoma"/>
                          <a:cs typeface="Tahoma"/>
                        </a:rPr>
                        <a:t>in</a:t>
                      </a:r>
                      <a:r>
                        <a:rPr sz="1100" spc="-15" dirty="0">
                          <a:latin typeface="Tahoma"/>
                          <a:cs typeface="Tahoma"/>
                        </a:rPr>
                        <a:t> </a:t>
                      </a:r>
                      <a:r>
                        <a:rPr sz="1100" dirty="0">
                          <a:latin typeface="Tahoma"/>
                          <a:cs typeface="Tahoma"/>
                        </a:rPr>
                        <a:t>obtaining</a:t>
                      </a:r>
                      <a:r>
                        <a:rPr sz="1100" spc="-25" dirty="0">
                          <a:latin typeface="Tahoma"/>
                          <a:cs typeface="Tahoma"/>
                        </a:rPr>
                        <a:t> </a:t>
                      </a:r>
                      <a:r>
                        <a:rPr sz="1100" dirty="0">
                          <a:latin typeface="Tahoma"/>
                          <a:cs typeface="Tahoma"/>
                        </a:rPr>
                        <a:t>certifications.</a:t>
                      </a:r>
                      <a:r>
                        <a:rPr sz="1100" spc="-20" dirty="0">
                          <a:latin typeface="Tahoma"/>
                          <a:cs typeface="Tahoma"/>
                        </a:rPr>
                        <a:t> These </a:t>
                      </a:r>
                      <a:r>
                        <a:rPr sz="1100" dirty="0">
                          <a:latin typeface="Tahoma"/>
                          <a:cs typeface="Tahoma"/>
                        </a:rPr>
                        <a:t>learners</a:t>
                      </a:r>
                      <a:r>
                        <a:rPr sz="1100" spc="-25" dirty="0">
                          <a:latin typeface="Tahoma"/>
                          <a:cs typeface="Tahoma"/>
                        </a:rPr>
                        <a:t> </a:t>
                      </a:r>
                      <a:r>
                        <a:rPr sz="1100" dirty="0">
                          <a:latin typeface="Tahoma"/>
                          <a:cs typeface="Tahoma"/>
                        </a:rPr>
                        <a:t>have</a:t>
                      </a:r>
                      <a:r>
                        <a:rPr sz="1100" spc="-20" dirty="0">
                          <a:latin typeface="Tahoma"/>
                          <a:cs typeface="Tahoma"/>
                        </a:rPr>
                        <a:t> </a:t>
                      </a:r>
                      <a:r>
                        <a:rPr sz="1100" dirty="0">
                          <a:latin typeface="Tahoma"/>
                          <a:cs typeface="Tahoma"/>
                        </a:rPr>
                        <a:t>access</a:t>
                      </a:r>
                      <a:r>
                        <a:rPr sz="1100" spc="-15" dirty="0">
                          <a:latin typeface="Tahoma"/>
                          <a:cs typeface="Tahoma"/>
                        </a:rPr>
                        <a:t> </a:t>
                      </a:r>
                      <a:r>
                        <a:rPr sz="1100" dirty="0">
                          <a:latin typeface="Tahoma"/>
                          <a:cs typeface="Tahoma"/>
                        </a:rPr>
                        <a:t>to</a:t>
                      </a:r>
                      <a:r>
                        <a:rPr sz="1100" spc="-5" dirty="0">
                          <a:latin typeface="Tahoma"/>
                          <a:cs typeface="Tahoma"/>
                        </a:rPr>
                        <a:t> </a:t>
                      </a:r>
                      <a:r>
                        <a:rPr sz="1100" dirty="0">
                          <a:latin typeface="Tahoma"/>
                          <a:cs typeface="Tahoma"/>
                        </a:rPr>
                        <a:t>the</a:t>
                      </a:r>
                      <a:r>
                        <a:rPr sz="1100" spc="-15" dirty="0">
                          <a:latin typeface="Tahoma"/>
                          <a:cs typeface="Tahoma"/>
                        </a:rPr>
                        <a:t> </a:t>
                      </a:r>
                      <a:r>
                        <a:rPr sz="1100" dirty="0">
                          <a:latin typeface="Tahoma"/>
                          <a:cs typeface="Tahoma"/>
                        </a:rPr>
                        <a:t>full</a:t>
                      </a:r>
                      <a:r>
                        <a:rPr sz="1100" spc="-10" dirty="0">
                          <a:latin typeface="Tahoma"/>
                          <a:cs typeface="Tahoma"/>
                        </a:rPr>
                        <a:t> </a:t>
                      </a:r>
                      <a:r>
                        <a:rPr sz="1100" dirty="0">
                          <a:latin typeface="Tahoma"/>
                          <a:cs typeface="Tahoma"/>
                        </a:rPr>
                        <a:t>on-demand</a:t>
                      </a:r>
                      <a:r>
                        <a:rPr sz="1100" spc="-25" dirty="0">
                          <a:latin typeface="Tahoma"/>
                          <a:cs typeface="Tahoma"/>
                        </a:rPr>
                        <a:t> </a:t>
                      </a:r>
                      <a:r>
                        <a:rPr sz="1100" spc="-10" dirty="0">
                          <a:latin typeface="Tahoma"/>
                          <a:cs typeface="Tahoma"/>
                        </a:rPr>
                        <a:t>catalog, </a:t>
                      </a:r>
                      <a:r>
                        <a:rPr sz="1100" dirty="0">
                          <a:latin typeface="Tahoma"/>
                          <a:cs typeface="Tahoma"/>
                        </a:rPr>
                        <a:t>including</a:t>
                      </a:r>
                      <a:r>
                        <a:rPr sz="1100" spc="-25" dirty="0">
                          <a:latin typeface="Tahoma"/>
                          <a:cs typeface="Tahoma"/>
                        </a:rPr>
                        <a:t> </a:t>
                      </a:r>
                      <a:r>
                        <a:rPr sz="1100" dirty="0">
                          <a:latin typeface="Tahoma"/>
                          <a:cs typeface="Tahoma"/>
                        </a:rPr>
                        <a:t>the</a:t>
                      </a:r>
                      <a:r>
                        <a:rPr sz="1100" spc="-25" dirty="0">
                          <a:latin typeface="Tahoma"/>
                          <a:cs typeface="Tahoma"/>
                        </a:rPr>
                        <a:t> </a:t>
                      </a:r>
                      <a:r>
                        <a:rPr sz="1100" dirty="0">
                          <a:latin typeface="Tahoma"/>
                          <a:cs typeface="Tahoma"/>
                        </a:rPr>
                        <a:t>CDMP</a:t>
                      </a:r>
                      <a:r>
                        <a:rPr sz="1100" spc="-10" dirty="0">
                          <a:latin typeface="Tahoma"/>
                          <a:cs typeface="Tahoma"/>
                        </a:rPr>
                        <a:t> </a:t>
                      </a:r>
                      <a:r>
                        <a:rPr sz="1100" dirty="0">
                          <a:latin typeface="Tahoma"/>
                          <a:cs typeface="Tahoma"/>
                        </a:rPr>
                        <a:t>Certification</a:t>
                      </a:r>
                      <a:r>
                        <a:rPr sz="1100" spc="-25" dirty="0">
                          <a:latin typeface="Tahoma"/>
                          <a:cs typeface="Tahoma"/>
                        </a:rPr>
                        <a:t> </a:t>
                      </a:r>
                      <a:r>
                        <a:rPr sz="1100" dirty="0">
                          <a:latin typeface="Tahoma"/>
                          <a:cs typeface="Tahoma"/>
                        </a:rPr>
                        <a:t>training</a:t>
                      </a:r>
                      <a:r>
                        <a:rPr sz="1100" spc="-25" dirty="0">
                          <a:latin typeface="Tahoma"/>
                          <a:cs typeface="Tahoma"/>
                        </a:rPr>
                        <a:t> </a:t>
                      </a:r>
                      <a:r>
                        <a:rPr sz="1100" dirty="0">
                          <a:latin typeface="Tahoma"/>
                          <a:cs typeface="Tahoma"/>
                        </a:rPr>
                        <a:t>and</a:t>
                      </a:r>
                      <a:r>
                        <a:rPr sz="1100" spc="-25" dirty="0">
                          <a:latin typeface="Tahoma"/>
                          <a:cs typeface="Tahoma"/>
                        </a:rPr>
                        <a:t> </a:t>
                      </a:r>
                      <a:r>
                        <a:rPr sz="1100" dirty="0">
                          <a:latin typeface="Tahoma"/>
                          <a:cs typeface="Tahoma"/>
                        </a:rPr>
                        <a:t>Live</a:t>
                      </a:r>
                      <a:r>
                        <a:rPr sz="1100" spc="-20" dirty="0">
                          <a:latin typeface="Tahoma"/>
                          <a:cs typeface="Tahoma"/>
                        </a:rPr>
                        <a:t> </a:t>
                      </a:r>
                      <a:r>
                        <a:rPr sz="1100" spc="-10" dirty="0">
                          <a:latin typeface="Tahoma"/>
                          <a:cs typeface="Tahoma"/>
                        </a:rPr>
                        <a:t>Online </a:t>
                      </a:r>
                      <a:r>
                        <a:rPr sz="1100" dirty="0">
                          <a:latin typeface="Tahoma"/>
                          <a:cs typeface="Tahoma"/>
                        </a:rPr>
                        <a:t>CDMP</a:t>
                      </a:r>
                      <a:r>
                        <a:rPr sz="1100" spc="-10" dirty="0">
                          <a:latin typeface="Tahoma"/>
                          <a:cs typeface="Tahoma"/>
                        </a:rPr>
                        <a:t> </a:t>
                      </a:r>
                      <a:r>
                        <a:rPr sz="1100" dirty="0">
                          <a:latin typeface="Tahoma"/>
                          <a:cs typeface="Tahoma"/>
                        </a:rPr>
                        <a:t>Study</a:t>
                      </a:r>
                      <a:r>
                        <a:rPr sz="1100" spc="-15" dirty="0">
                          <a:latin typeface="Tahoma"/>
                          <a:cs typeface="Tahoma"/>
                        </a:rPr>
                        <a:t> </a:t>
                      </a:r>
                      <a:r>
                        <a:rPr sz="1100" spc="-10" dirty="0">
                          <a:latin typeface="Tahoma"/>
                          <a:cs typeface="Tahoma"/>
                        </a:rPr>
                        <a:t>Groups.</a:t>
                      </a:r>
                      <a:endParaRPr sz="1100">
                        <a:latin typeface="Tahoma"/>
                        <a:cs typeface="Tahoma"/>
                      </a:endParaRPr>
                    </a:p>
                  </a:txBody>
                  <a:tcPr marL="0" marR="0" marT="676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100">
                        <a:latin typeface="Times New Roman"/>
                        <a:cs typeface="Times New Roman"/>
                      </a:endParaRPr>
                    </a:p>
                    <a:p>
                      <a:pPr>
                        <a:lnSpc>
                          <a:spcPct val="100000"/>
                        </a:lnSpc>
                        <a:spcBef>
                          <a:spcPts val="425"/>
                        </a:spcBef>
                      </a:pPr>
                      <a:endParaRPr sz="1100">
                        <a:latin typeface="Times New Roman"/>
                        <a:cs typeface="Times New Roman"/>
                      </a:endParaRPr>
                    </a:p>
                    <a:p>
                      <a:pPr algn="ctr">
                        <a:lnSpc>
                          <a:spcPct val="100000"/>
                        </a:lnSpc>
                      </a:pPr>
                      <a:r>
                        <a:rPr sz="1100" spc="-10" dirty="0">
                          <a:latin typeface="Tahoma"/>
                          <a:cs typeface="Tahoma"/>
                        </a:rPr>
                        <a:t>$1,933</a:t>
                      </a:r>
                      <a:endParaRPr sz="11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extLst>
                  <a:ext uri="{0D108BD9-81ED-4DB2-BD59-A6C34878D82A}">
                    <a16:rowId xmlns:a16="http://schemas.microsoft.com/office/drawing/2014/main" val="10002"/>
                  </a:ext>
                </a:extLst>
              </a:tr>
              <a:tr h="777239">
                <a:tc>
                  <a:txBody>
                    <a:bodyPr/>
                    <a:lstStyle/>
                    <a:p>
                      <a:pPr>
                        <a:lnSpc>
                          <a:spcPct val="100000"/>
                        </a:lnSpc>
                        <a:spcBef>
                          <a:spcPts val="455"/>
                        </a:spcBef>
                      </a:pPr>
                      <a:endParaRPr sz="1400">
                        <a:latin typeface="Times New Roman"/>
                        <a:cs typeface="Times New Roman"/>
                      </a:endParaRPr>
                    </a:p>
                    <a:p>
                      <a:pPr marL="90805">
                        <a:lnSpc>
                          <a:spcPct val="100000"/>
                        </a:lnSpc>
                        <a:spcBef>
                          <a:spcPts val="5"/>
                        </a:spcBef>
                      </a:pPr>
                      <a:r>
                        <a:rPr sz="1400" b="1" dirty="0">
                          <a:latin typeface="Tahoma"/>
                          <a:cs typeface="Tahoma"/>
                        </a:rPr>
                        <a:t>25</a:t>
                      </a:r>
                      <a:r>
                        <a:rPr sz="1400" b="1" spc="10" dirty="0">
                          <a:latin typeface="Tahoma"/>
                          <a:cs typeface="Tahoma"/>
                        </a:rPr>
                        <a:t> </a:t>
                      </a:r>
                      <a:r>
                        <a:rPr sz="1400" dirty="0">
                          <a:latin typeface="Tahoma"/>
                          <a:cs typeface="Tahoma"/>
                        </a:rPr>
                        <a:t>Professional</a:t>
                      </a:r>
                      <a:r>
                        <a:rPr sz="1400" spc="-25" dirty="0">
                          <a:latin typeface="Tahoma"/>
                          <a:cs typeface="Tahoma"/>
                        </a:rPr>
                        <a:t> </a:t>
                      </a:r>
                      <a:r>
                        <a:rPr sz="1400" dirty="0">
                          <a:latin typeface="Tahoma"/>
                          <a:cs typeface="Tahoma"/>
                        </a:rPr>
                        <a:t>Annual</a:t>
                      </a:r>
                      <a:r>
                        <a:rPr sz="1400" spc="-30" dirty="0">
                          <a:latin typeface="Tahoma"/>
                          <a:cs typeface="Tahoma"/>
                        </a:rPr>
                        <a:t> </a:t>
                      </a:r>
                      <a:r>
                        <a:rPr sz="1400" spc="-10" dirty="0">
                          <a:latin typeface="Tahoma"/>
                          <a:cs typeface="Tahoma"/>
                        </a:rPr>
                        <a:t>Subscriptions</a:t>
                      </a:r>
                      <a:endParaRPr sz="1400">
                        <a:latin typeface="Tahoma"/>
                        <a:cs typeface="Tahoma"/>
                      </a:endParaRPr>
                    </a:p>
                  </a:txBody>
                  <a:tcPr marL="0" marR="0" marT="866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45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866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45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866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45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866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45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866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marL="139700" marR="130810" indent="-1270" algn="ctr">
                        <a:lnSpc>
                          <a:spcPct val="100000"/>
                        </a:lnSpc>
                        <a:spcBef>
                          <a:spcPts val="355"/>
                        </a:spcBef>
                      </a:pPr>
                      <a:r>
                        <a:rPr sz="1100" dirty="0">
                          <a:latin typeface="Tahoma"/>
                          <a:cs typeface="Tahoma"/>
                        </a:rPr>
                        <a:t>Data</a:t>
                      </a:r>
                      <a:r>
                        <a:rPr sz="1100" spc="-15" dirty="0">
                          <a:latin typeface="Tahoma"/>
                          <a:cs typeface="Tahoma"/>
                        </a:rPr>
                        <a:t> </a:t>
                      </a:r>
                      <a:r>
                        <a:rPr sz="1100" dirty="0">
                          <a:latin typeface="Tahoma"/>
                          <a:cs typeface="Tahoma"/>
                        </a:rPr>
                        <a:t>governance</a:t>
                      </a:r>
                      <a:r>
                        <a:rPr sz="1100" spc="-35" dirty="0">
                          <a:latin typeface="Tahoma"/>
                          <a:cs typeface="Tahoma"/>
                        </a:rPr>
                        <a:t> </a:t>
                      </a:r>
                      <a:r>
                        <a:rPr sz="1100" dirty="0">
                          <a:latin typeface="Tahoma"/>
                          <a:cs typeface="Tahoma"/>
                        </a:rPr>
                        <a:t>team</a:t>
                      </a:r>
                      <a:r>
                        <a:rPr sz="1100" spc="-20" dirty="0">
                          <a:latin typeface="Tahoma"/>
                          <a:cs typeface="Tahoma"/>
                        </a:rPr>
                        <a:t> </a:t>
                      </a:r>
                      <a:r>
                        <a:rPr sz="1100" dirty="0">
                          <a:latin typeface="Tahoma"/>
                          <a:cs typeface="Tahoma"/>
                        </a:rPr>
                        <a:t>members,</a:t>
                      </a:r>
                      <a:r>
                        <a:rPr sz="1100" spc="-30" dirty="0">
                          <a:latin typeface="Tahoma"/>
                          <a:cs typeface="Tahoma"/>
                        </a:rPr>
                        <a:t> </a:t>
                      </a:r>
                      <a:r>
                        <a:rPr sz="1100" dirty="0">
                          <a:latin typeface="Tahoma"/>
                          <a:cs typeface="Tahoma"/>
                        </a:rPr>
                        <a:t>data</a:t>
                      </a:r>
                      <a:r>
                        <a:rPr sz="1100" spc="-15" dirty="0">
                          <a:latin typeface="Tahoma"/>
                          <a:cs typeface="Tahoma"/>
                        </a:rPr>
                        <a:t> </a:t>
                      </a:r>
                      <a:r>
                        <a:rPr sz="1100" dirty="0">
                          <a:latin typeface="Tahoma"/>
                          <a:cs typeface="Tahoma"/>
                        </a:rPr>
                        <a:t>engineers,</a:t>
                      </a:r>
                      <a:r>
                        <a:rPr sz="1100" spc="-30" dirty="0">
                          <a:latin typeface="Tahoma"/>
                          <a:cs typeface="Tahoma"/>
                        </a:rPr>
                        <a:t> </a:t>
                      </a:r>
                      <a:r>
                        <a:rPr sz="1100" spc="-20" dirty="0">
                          <a:latin typeface="Tahoma"/>
                          <a:cs typeface="Tahoma"/>
                        </a:rPr>
                        <a:t>data </a:t>
                      </a:r>
                      <a:r>
                        <a:rPr sz="1100" dirty="0">
                          <a:latin typeface="Tahoma"/>
                          <a:cs typeface="Tahoma"/>
                        </a:rPr>
                        <a:t>analysts,</a:t>
                      </a:r>
                      <a:r>
                        <a:rPr sz="1100" spc="-10" dirty="0">
                          <a:latin typeface="Tahoma"/>
                          <a:cs typeface="Tahoma"/>
                        </a:rPr>
                        <a:t> </a:t>
                      </a:r>
                      <a:r>
                        <a:rPr sz="1100" dirty="0">
                          <a:latin typeface="Tahoma"/>
                          <a:cs typeface="Tahoma"/>
                        </a:rPr>
                        <a:t>data</a:t>
                      </a:r>
                      <a:r>
                        <a:rPr sz="1100" spc="-20" dirty="0">
                          <a:latin typeface="Tahoma"/>
                          <a:cs typeface="Tahoma"/>
                        </a:rPr>
                        <a:t> </a:t>
                      </a:r>
                      <a:r>
                        <a:rPr sz="1100" dirty="0">
                          <a:latin typeface="Tahoma"/>
                          <a:cs typeface="Tahoma"/>
                        </a:rPr>
                        <a:t>team</a:t>
                      </a:r>
                      <a:r>
                        <a:rPr sz="1100" spc="-20" dirty="0">
                          <a:latin typeface="Tahoma"/>
                          <a:cs typeface="Tahoma"/>
                        </a:rPr>
                        <a:t> </a:t>
                      </a:r>
                      <a:r>
                        <a:rPr sz="1100" dirty="0">
                          <a:latin typeface="Tahoma"/>
                          <a:cs typeface="Tahoma"/>
                        </a:rPr>
                        <a:t>leads,</a:t>
                      </a:r>
                      <a:r>
                        <a:rPr sz="1100" spc="-25" dirty="0">
                          <a:latin typeface="Tahoma"/>
                          <a:cs typeface="Tahoma"/>
                        </a:rPr>
                        <a:t> </a:t>
                      </a:r>
                      <a:r>
                        <a:rPr sz="1100" dirty="0">
                          <a:latin typeface="Tahoma"/>
                          <a:cs typeface="Tahoma"/>
                        </a:rPr>
                        <a:t>line</a:t>
                      </a:r>
                      <a:r>
                        <a:rPr sz="1100" spc="-15" dirty="0">
                          <a:latin typeface="Tahoma"/>
                          <a:cs typeface="Tahoma"/>
                        </a:rPr>
                        <a:t> </a:t>
                      </a:r>
                      <a:r>
                        <a:rPr sz="1100" dirty="0">
                          <a:latin typeface="Tahoma"/>
                          <a:cs typeface="Tahoma"/>
                        </a:rPr>
                        <a:t>of</a:t>
                      </a:r>
                      <a:r>
                        <a:rPr sz="1100" spc="-15" dirty="0">
                          <a:latin typeface="Tahoma"/>
                          <a:cs typeface="Tahoma"/>
                        </a:rPr>
                        <a:t> </a:t>
                      </a:r>
                      <a:r>
                        <a:rPr sz="1100" dirty="0">
                          <a:latin typeface="Tahoma"/>
                          <a:cs typeface="Tahoma"/>
                        </a:rPr>
                        <a:t>business</a:t>
                      </a:r>
                      <a:r>
                        <a:rPr sz="1100" spc="-25" dirty="0">
                          <a:latin typeface="Tahoma"/>
                          <a:cs typeface="Tahoma"/>
                        </a:rPr>
                        <a:t> </a:t>
                      </a:r>
                      <a:r>
                        <a:rPr sz="1100" dirty="0">
                          <a:latin typeface="Tahoma"/>
                          <a:cs typeface="Tahoma"/>
                        </a:rPr>
                        <a:t>managers,</a:t>
                      </a:r>
                      <a:r>
                        <a:rPr sz="1100" spc="-25" dirty="0">
                          <a:latin typeface="Tahoma"/>
                          <a:cs typeface="Tahoma"/>
                        </a:rPr>
                        <a:t> </a:t>
                      </a:r>
                      <a:r>
                        <a:rPr sz="1100" spc="-20" dirty="0">
                          <a:latin typeface="Tahoma"/>
                          <a:cs typeface="Tahoma"/>
                        </a:rPr>
                        <a:t>data </a:t>
                      </a:r>
                      <a:r>
                        <a:rPr sz="1100" dirty="0">
                          <a:latin typeface="Tahoma"/>
                          <a:cs typeface="Tahoma"/>
                        </a:rPr>
                        <a:t>and</a:t>
                      </a:r>
                      <a:r>
                        <a:rPr sz="1100" spc="-25" dirty="0">
                          <a:latin typeface="Tahoma"/>
                          <a:cs typeface="Tahoma"/>
                        </a:rPr>
                        <a:t> </a:t>
                      </a:r>
                      <a:r>
                        <a:rPr sz="1100" dirty="0">
                          <a:latin typeface="Tahoma"/>
                          <a:cs typeface="Tahoma"/>
                        </a:rPr>
                        <a:t>enterprise</a:t>
                      </a:r>
                      <a:r>
                        <a:rPr sz="1100" spc="-35" dirty="0">
                          <a:latin typeface="Tahoma"/>
                          <a:cs typeface="Tahoma"/>
                        </a:rPr>
                        <a:t> </a:t>
                      </a:r>
                      <a:r>
                        <a:rPr sz="1100" dirty="0">
                          <a:latin typeface="Tahoma"/>
                          <a:cs typeface="Tahoma"/>
                        </a:rPr>
                        <a:t>architects,</a:t>
                      </a:r>
                      <a:r>
                        <a:rPr sz="1100" spc="-20" dirty="0">
                          <a:latin typeface="Tahoma"/>
                          <a:cs typeface="Tahoma"/>
                        </a:rPr>
                        <a:t> </a:t>
                      </a:r>
                      <a:r>
                        <a:rPr sz="1100" dirty="0">
                          <a:latin typeface="Tahoma"/>
                          <a:cs typeface="Tahoma"/>
                        </a:rPr>
                        <a:t>data</a:t>
                      </a:r>
                      <a:r>
                        <a:rPr sz="1100" spc="-25" dirty="0">
                          <a:latin typeface="Tahoma"/>
                          <a:cs typeface="Tahoma"/>
                        </a:rPr>
                        <a:t> </a:t>
                      </a:r>
                      <a:r>
                        <a:rPr sz="1100" dirty="0">
                          <a:latin typeface="Tahoma"/>
                          <a:cs typeface="Tahoma"/>
                        </a:rPr>
                        <a:t>modelers,</a:t>
                      </a:r>
                      <a:r>
                        <a:rPr sz="1100" spc="-30" dirty="0">
                          <a:latin typeface="Tahoma"/>
                          <a:cs typeface="Tahoma"/>
                        </a:rPr>
                        <a:t> </a:t>
                      </a:r>
                      <a:r>
                        <a:rPr sz="1100" dirty="0">
                          <a:latin typeface="Tahoma"/>
                          <a:cs typeface="Tahoma"/>
                        </a:rPr>
                        <a:t>technical</a:t>
                      </a:r>
                      <a:r>
                        <a:rPr sz="1100" spc="-30" dirty="0">
                          <a:latin typeface="Tahoma"/>
                          <a:cs typeface="Tahoma"/>
                        </a:rPr>
                        <a:t> </a:t>
                      </a:r>
                      <a:r>
                        <a:rPr sz="1100" spc="-10" dirty="0">
                          <a:latin typeface="Tahoma"/>
                          <a:cs typeface="Tahoma"/>
                        </a:rPr>
                        <a:t>staff, </a:t>
                      </a:r>
                      <a:r>
                        <a:rPr sz="1100" dirty="0">
                          <a:latin typeface="Tahoma"/>
                          <a:cs typeface="Tahoma"/>
                        </a:rPr>
                        <a:t>developers,</a:t>
                      </a:r>
                      <a:r>
                        <a:rPr sz="1100" spc="-40" dirty="0">
                          <a:latin typeface="Tahoma"/>
                          <a:cs typeface="Tahoma"/>
                        </a:rPr>
                        <a:t> </a:t>
                      </a:r>
                      <a:r>
                        <a:rPr sz="1100" dirty="0">
                          <a:latin typeface="Tahoma"/>
                          <a:cs typeface="Tahoma"/>
                        </a:rPr>
                        <a:t>data</a:t>
                      </a:r>
                      <a:r>
                        <a:rPr sz="1100" spc="-20" dirty="0">
                          <a:latin typeface="Tahoma"/>
                          <a:cs typeface="Tahoma"/>
                        </a:rPr>
                        <a:t> </a:t>
                      </a:r>
                      <a:r>
                        <a:rPr sz="1100" dirty="0">
                          <a:latin typeface="Tahoma"/>
                          <a:cs typeface="Tahoma"/>
                        </a:rPr>
                        <a:t>scientists,</a:t>
                      </a:r>
                      <a:r>
                        <a:rPr sz="1100" spc="-20" dirty="0">
                          <a:latin typeface="Tahoma"/>
                          <a:cs typeface="Tahoma"/>
                        </a:rPr>
                        <a:t> </a:t>
                      </a:r>
                      <a:r>
                        <a:rPr sz="1100" dirty="0">
                          <a:latin typeface="Tahoma"/>
                          <a:cs typeface="Tahoma"/>
                        </a:rPr>
                        <a:t>IT</a:t>
                      </a:r>
                      <a:r>
                        <a:rPr sz="1100" spc="-20" dirty="0">
                          <a:latin typeface="Tahoma"/>
                          <a:cs typeface="Tahoma"/>
                        </a:rPr>
                        <a:t> </a:t>
                      </a:r>
                      <a:r>
                        <a:rPr sz="1100" dirty="0">
                          <a:latin typeface="Tahoma"/>
                          <a:cs typeface="Tahoma"/>
                        </a:rPr>
                        <a:t>staff</a:t>
                      </a:r>
                      <a:r>
                        <a:rPr sz="1100" spc="-15" dirty="0">
                          <a:latin typeface="Tahoma"/>
                          <a:cs typeface="Tahoma"/>
                        </a:rPr>
                        <a:t> </a:t>
                      </a:r>
                      <a:r>
                        <a:rPr sz="1100" spc="-20" dirty="0">
                          <a:latin typeface="Tahoma"/>
                          <a:cs typeface="Tahoma"/>
                        </a:rPr>
                        <a:t>etc.</a:t>
                      </a:r>
                      <a:endParaRPr sz="1100">
                        <a:latin typeface="Tahoma"/>
                        <a:cs typeface="Tahoma"/>
                      </a:endParaRPr>
                    </a:p>
                  </a:txBody>
                  <a:tcPr marL="0" marR="0" marT="676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100">
                        <a:latin typeface="Times New Roman"/>
                        <a:cs typeface="Times New Roman"/>
                      </a:endParaRPr>
                    </a:p>
                    <a:p>
                      <a:pPr>
                        <a:lnSpc>
                          <a:spcPct val="100000"/>
                        </a:lnSpc>
                        <a:spcBef>
                          <a:spcPts val="5"/>
                        </a:spcBef>
                      </a:pPr>
                      <a:endParaRPr sz="1100">
                        <a:latin typeface="Times New Roman"/>
                        <a:cs typeface="Times New Roman"/>
                      </a:endParaRPr>
                    </a:p>
                    <a:p>
                      <a:pPr algn="ctr">
                        <a:lnSpc>
                          <a:spcPct val="100000"/>
                        </a:lnSpc>
                      </a:pPr>
                      <a:r>
                        <a:rPr sz="1100" spc="-20" dirty="0">
                          <a:latin typeface="Tahoma"/>
                          <a:cs typeface="Tahoma"/>
                        </a:rPr>
                        <a:t>$899</a:t>
                      </a:r>
                      <a:endParaRPr sz="11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extLst>
                  <a:ext uri="{0D108BD9-81ED-4DB2-BD59-A6C34878D82A}">
                    <a16:rowId xmlns:a16="http://schemas.microsoft.com/office/drawing/2014/main" val="10003"/>
                  </a:ext>
                </a:extLst>
              </a:tr>
              <a:tr h="936308">
                <a:tc>
                  <a:txBody>
                    <a:bodyPr/>
                    <a:lstStyle/>
                    <a:p>
                      <a:pPr>
                        <a:lnSpc>
                          <a:spcPct val="100000"/>
                        </a:lnSpc>
                        <a:spcBef>
                          <a:spcPts val="875"/>
                        </a:spcBef>
                      </a:pPr>
                      <a:endParaRPr sz="1400">
                        <a:latin typeface="Times New Roman"/>
                        <a:cs typeface="Times New Roman"/>
                      </a:endParaRPr>
                    </a:p>
                    <a:p>
                      <a:pPr marL="90805">
                        <a:lnSpc>
                          <a:spcPct val="100000"/>
                        </a:lnSpc>
                        <a:spcBef>
                          <a:spcPts val="5"/>
                        </a:spcBef>
                      </a:pPr>
                      <a:r>
                        <a:rPr sz="1400" b="1" dirty="0">
                          <a:latin typeface="Tahoma"/>
                          <a:cs typeface="Tahoma"/>
                        </a:rPr>
                        <a:t>50</a:t>
                      </a:r>
                      <a:r>
                        <a:rPr sz="1400" b="1" spc="-15" dirty="0">
                          <a:latin typeface="Tahoma"/>
                          <a:cs typeface="Tahoma"/>
                        </a:rPr>
                        <a:t> </a:t>
                      </a:r>
                      <a:r>
                        <a:rPr sz="1400" dirty="0">
                          <a:latin typeface="Tahoma"/>
                          <a:cs typeface="Tahoma"/>
                        </a:rPr>
                        <a:t>Essential</a:t>
                      </a:r>
                      <a:r>
                        <a:rPr sz="1400" spc="-25" dirty="0">
                          <a:latin typeface="Tahoma"/>
                          <a:cs typeface="Tahoma"/>
                        </a:rPr>
                        <a:t> </a:t>
                      </a:r>
                      <a:r>
                        <a:rPr sz="1400" dirty="0">
                          <a:latin typeface="Tahoma"/>
                          <a:cs typeface="Tahoma"/>
                        </a:rPr>
                        <a:t>Annual</a:t>
                      </a:r>
                      <a:r>
                        <a:rPr sz="1400" spc="-25" dirty="0">
                          <a:latin typeface="Tahoma"/>
                          <a:cs typeface="Tahoma"/>
                        </a:rPr>
                        <a:t> </a:t>
                      </a:r>
                      <a:r>
                        <a:rPr sz="1400" spc="-10" dirty="0">
                          <a:latin typeface="Tahoma"/>
                          <a:cs typeface="Tahoma"/>
                        </a:rPr>
                        <a:t>Subscriptions</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marL="121285" marR="113030" algn="ctr">
                        <a:lnSpc>
                          <a:spcPct val="100000"/>
                        </a:lnSpc>
                        <a:spcBef>
                          <a:spcPts val="355"/>
                        </a:spcBef>
                      </a:pPr>
                      <a:r>
                        <a:rPr sz="1100" dirty="0">
                          <a:latin typeface="Tahoma"/>
                          <a:cs typeface="Tahoma"/>
                        </a:rPr>
                        <a:t>Ideal</a:t>
                      </a:r>
                      <a:r>
                        <a:rPr sz="1100" spc="-20" dirty="0">
                          <a:latin typeface="Tahoma"/>
                          <a:cs typeface="Tahoma"/>
                        </a:rPr>
                        <a:t> </a:t>
                      </a:r>
                      <a:r>
                        <a:rPr sz="1100" dirty="0">
                          <a:latin typeface="Tahoma"/>
                          <a:cs typeface="Tahoma"/>
                        </a:rPr>
                        <a:t>for</a:t>
                      </a:r>
                      <a:r>
                        <a:rPr sz="1100" spc="-10" dirty="0">
                          <a:latin typeface="Tahoma"/>
                          <a:cs typeface="Tahoma"/>
                        </a:rPr>
                        <a:t> </a:t>
                      </a:r>
                      <a:r>
                        <a:rPr sz="1100" dirty="0">
                          <a:latin typeface="Tahoma"/>
                          <a:cs typeface="Tahoma"/>
                        </a:rPr>
                        <a:t>lifelong</a:t>
                      </a:r>
                      <a:r>
                        <a:rPr sz="1100" spc="-20" dirty="0">
                          <a:latin typeface="Tahoma"/>
                          <a:cs typeface="Tahoma"/>
                        </a:rPr>
                        <a:t> </a:t>
                      </a:r>
                      <a:r>
                        <a:rPr sz="1100" dirty="0">
                          <a:latin typeface="Tahoma"/>
                          <a:cs typeface="Tahoma"/>
                        </a:rPr>
                        <a:t>learners,</a:t>
                      </a:r>
                      <a:r>
                        <a:rPr sz="1100" spc="-20" dirty="0">
                          <a:latin typeface="Tahoma"/>
                          <a:cs typeface="Tahoma"/>
                        </a:rPr>
                        <a:t> </a:t>
                      </a:r>
                      <a:r>
                        <a:rPr sz="1100" dirty="0">
                          <a:latin typeface="Tahoma"/>
                          <a:cs typeface="Tahoma"/>
                        </a:rPr>
                        <a:t>people</a:t>
                      </a:r>
                      <a:r>
                        <a:rPr sz="1100" spc="-10" dirty="0">
                          <a:latin typeface="Tahoma"/>
                          <a:cs typeface="Tahoma"/>
                        </a:rPr>
                        <a:t> </a:t>
                      </a:r>
                      <a:r>
                        <a:rPr sz="1100" dirty="0">
                          <a:latin typeface="Tahoma"/>
                          <a:cs typeface="Tahoma"/>
                        </a:rPr>
                        <a:t>with</a:t>
                      </a:r>
                      <a:r>
                        <a:rPr sz="1100" spc="-10" dirty="0">
                          <a:latin typeface="Tahoma"/>
                          <a:cs typeface="Tahoma"/>
                        </a:rPr>
                        <a:t> </a:t>
                      </a:r>
                      <a:r>
                        <a:rPr sz="1100" dirty="0">
                          <a:latin typeface="Tahoma"/>
                          <a:cs typeface="Tahoma"/>
                        </a:rPr>
                        <a:t>a</a:t>
                      </a:r>
                      <a:r>
                        <a:rPr sz="1100" spc="-5" dirty="0">
                          <a:latin typeface="Tahoma"/>
                          <a:cs typeface="Tahoma"/>
                        </a:rPr>
                        <a:t> </a:t>
                      </a:r>
                      <a:r>
                        <a:rPr sz="1100" dirty="0">
                          <a:latin typeface="Tahoma"/>
                          <a:cs typeface="Tahoma"/>
                        </a:rPr>
                        <a:t>new</a:t>
                      </a:r>
                      <a:r>
                        <a:rPr sz="1100" spc="-15" dirty="0">
                          <a:latin typeface="Tahoma"/>
                          <a:cs typeface="Tahoma"/>
                        </a:rPr>
                        <a:t> </a:t>
                      </a:r>
                      <a:r>
                        <a:rPr sz="1100" dirty="0">
                          <a:latin typeface="Tahoma"/>
                          <a:cs typeface="Tahoma"/>
                        </a:rPr>
                        <a:t>data</a:t>
                      </a:r>
                      <a:r>
                        <a:rPr sz="1100" spc="-15" dirty="0">
                          <a:latin typeface="Tahoma"/>
                          <a:cs typeface="Tahoma"/>
                        </a:rPr>
                        <a:t> </a:t>
                      </a:r>
                      <a:r>
                        <a:rPr sz="1100" spc="-10" dirty="0">
                          <a:latin typeface="Tahoma"/>
                          <a:cs typeface="Tahoma"/>
                        </a:rPr>
                        <a:t>related </a:t>
                      </a:r>
                      <a:r>
                        <a:rPr sz="1100" dirty="0">
                          <a:latin typeface="Tahoma"/>
                          <a:cs typeface="Tahoma"/>
                        </a:rPr>
                        <a:t>role</a:t>
                      </a:r>
                      <a:r>
                        <a:rPr sz="1100" spc="-20" dirty="0">
                          <a:latin typeface="Tahoma"/>
                          <a:cs typeface="Tahoma"/>
                        </a:rPr>
                        <a:t> </a:t>
                      </a:r>
                      <a:r>
                        <a:rPr sz="1100" dirty="0">
                          <a:latin typeface="Tahoma"/>
                          <a:cs typeface="Tahoma"/>
                        </a:rPr>
                        <a:t>(such</a:t>
                      </a:r>
                      <a:r>
                        <a:rPr sz="1100" spc="-10" dirty="0">
                          <a:latin typeface="Tahoma"/>
                          <a:cs typeface="Tahoma"/>
                        </a:rPr>
                        <a:t> </a:t>
                      </a:r>
                      <a:r>
                        <a:rPr sz="1100" dirty="0">
                          <a:latin typeface="Tahoma"/>
                          <a:cs typeface="Tahoma"/>
                        </a:rPr>
                        <a:t>as</a:t>
                      </a:r>
                      <a:r>
                        <a:rPr sz="1100" spc="-5" dirty="0">
                          <a:latin typeface="Tahoma"/>
                          <a:cs typeface="Tahoma"/>
                        </a:rPr>
                        <a:t> </a:t>
                      </a:r>
                      <a:r>
                        <a:rPr sz="1100" dirty="0">
                          <a:latin typeface="Tahoma"/>
                          <a:cs typeface="Tahoma"/>
                        </a:rPr>
                        <a:t>data</a:t>
                      </a:r>
                      <a:r>
                        <a:rPr sz="1100" spc="-10" dirty="0">
                          <a:latin typeface="Tahoma"/>
                          <a:cs typeface="Tahoma"/>
                        </a:rPr>
                        <a:t> </a:t>
                      </a:r>
                      <a:r>
                        <a:rPr sz="1100" dirty="0">
                          <a:latin typeface="Tahoma"/>
                          <a:cs typeface="Tahoma"/>
                        </a:rPr>
                        <a:t>steward),</a:t>
                      </a:r>
                      <a:r>
                        <a:rPr sz="1100" spc="-15" dirty="0">
                          <a:latin typeface="Tahoma"/>
                          <a:cs typeface="Tahoma"/>
                        </a:rPr>
                        <a:t> </a:t>
                      </a:r>
                      <a:r>
                        <a:rPr sz="1100" dirty="0">
                          <a:latin typeface="Tahoma"/>
                          <a:cs typeface="Tahoma"/>
                        </a:rPr>
                        <a:t>and</a:t>
                      </a:r>
                      <a:r>
                        <a:rPr sz="1100" spc="-10" dirty="0">
                          <a:latin typeface="Tahoma"/>
                          <a:cs typeface="Tahoma"/>
                        </a:rPr>
                        <a:t> </a:t>
                      </a:r>
                      <a:r>
                        <a:rPr sz="1100" dirty="0">
                          <a:latin typeface="Tahoma"/>
                          <a:cs typeface="Tahoma"/>
                        </a:rPr>
                        <a:t>those</a:t>
                      </a:r>
                      <a:r>
                        <a:rPr sz="1100" spc="-15" dirty="0">
                          <a:latin typeface="Tahoma"/>
                          <a:cs typeface="Tahoma"/>
                        </a:rPr>
                        <a:t> </a:t>
                      </a:r>
                      <a:r>
                        <a:rPr sz="1100" dirty="0">
                          <a:latin typeface="Tahoma"/>
                          <a:cs typeface="Tahoma"/>
                        </a:rPr>
                        <a:t>with a</a:t>
                      </a:r>
                      <a:r>
                        <a:rPr sz="1100" spc="-5" dirty="0">
                          <a:latin typeface="Tahoma"/>
                          <a:cs typeface="Tahoma"/>
                        </a:rPr>
                        <a:t> </a:t>
                      </a:r>
                      <a:r>
                        <a:rPr sz="1100" dirty="0">
                          <a:latin typeface="Tahoma"/>
                          <a:cs typeface="Tahoma"/>
                        </a:rPr>
                        <a:t>keen</a:t>
                      </a:r>
                      <a:r>
                        <a:rPr sz="1100" spc="-20" dirty="0">
                          <a:latin typeface="Tahoma"/>
                          <a:cs typeface="Tahoma"/>
                        </a:rPr>
                        <a:t> </a:t>
                      </a:r>
                      <a:r>
                        <a:rPr sz="1100" spc="-10" dirty="0">
                          <a:latin typeface="Tahoma"/>
                          <a:cs typeface="Tahoma"/>
                        </a:rPr>
                        <a:t>interest </a:t>
                      </a:r>
                      <a:r>
                        <a:rPr sz="1100" dirty="0">
                          <a:latin typeface="Tahoma"/>
                          <a:cs typeface="Tahoma"/>
                        </a:rPr>
                        <a:t>in</a:t>
                      </a:r>
                      <a:r>
                        <a:rPr sz="1100" spc="-15" dirty="0">
                          <a:latin typeface="Tahoma"/>
                          <a:cs typeface="Tahoma"/>
                        </a:rPr>
                        <a:t> </a:t>
                      </a:r>
                      <a:r>
                        <a:rPr sz="1100" dirty="0">
                          <a:latin typeface="Tahoma"/>
                          <a:cs typeface="Tahoma"/>
                        </a:rPr>
                        <a:t>data,</a:t>
                      </a:r>
                      <a:r>
                        <a:rPr sz="1100" spc="-10" dirty="0">
                          <a:latin typeface="Tahoma"/>
                          <a:cs typeface="Tahoma"/>
                        </a:rPr>
                        <a:t> </a:t>
                      </a:r>
                      <a:r>
                        <a:rPr sz="1100" dirty="0">
                          <a:latin typeface="Tahoma"/>
                          <a:cs typeface="Tahoma"/>
                        </a:rPr>
                        <a:t>the</a:t>
                      </a:r>
                      <a:r>
                        <a:rPr sz="1100" spc="-20" dirty="0">
                          <a:latin typeface="Tahoma"/>
                          <a:cs typeface="Tahoma"/>
                        </a:rPr>
                        <a:t> </a:t>
                      </a:r>
                      <a:r>
                        <a:rPr sz="1100" dirty="0">
                          <a:latin typeface="Tahoma"/>
                          <a:cs typeface="Tahoma"/>
                        </a:rPr>
                        <a:t>Essential</a:t>
                      </a:r>
                      <a:r>
                        <a:rPr sz="1100" spc="-20" dirty="0">
                          <a:latin typeface="Tahoma"/>
                          <a:cs typeface="Tahoma"/>
                        </a:rPr>
                        <a:t> </a:t>
                      </a:r>
                      <a:r>
                        <a:rPr sz="1100" dirty="0">
                          <a:latin typeface="Tahoma"/>
                          <a:cs typeface="Tahoma"/>
                        </a:rPr>
                        <a:t>Subscription</a:t>
                      </a:r>
                      <a:r>
                        <a:rPr sz="1100" spc="-30" dirty="0">
                          <a:latin typeface="Tahoma"/>
                          <a:cs typeface="Tahoma"/>
                        </a:rPr>
                        <a:t> </a:t>
                      </a:r>
                      <a:r>
                        <a:rPr sz="1100" dirty="0">
                          <a:latin typeface="Tahoma"/>
                          <a:cs typeface="Tahoma"/>
                        </a:rPr>
                        <a:t>is</a:t>
                      </a:r>
                      <a:r>
                        <a:rPr sz="1100" spc="-5" dirty="0">
                          <a:latin typeface="Tahoma"/>
                          <a:cs typeface="Tahoma"/>
                        </a:rPr>
                        <a:t> </a:t>
                      </a:r>
                      <a:r>
                        <a:rPr sz="1100" dirty="0">
                          <a:latin typeface="Tahoma"/>
                          <a:cs typeface="Tahoma"/>
                        </a:rPr>
                        <a:t>an</a:t>
                      </a:r>
                      <a:r>
                        <a:rPr sz="1100" spc="-20" dirty="0">
                          <a:latin typeface="Tahoma"/>
                          <a:cs typeface="Tahoma"/>
                        </a:rPr>
                        <a:t> </a:t>
                      </a:r>
                      <a:r>
                        <a:rPr sz="1100" dirty="0">
                          <a:latin typeface="Tahoma"/>
                          <a:cs typeface="Tahoma"/>
                        </a:rPr>
                        <a:t>something</a:t>
                      </a:r>
                      <a:r>
                        <a:rPr sz="1100" spc="-25" dirty="0">
                          <a:latin typeface="Tahoma"/>
                          <a:cs typeface="Tahoma"/>
                        </a:rPr>
                        <a:t> </a:t>
                      </a:r>
                      <a:r>
                        <a:rPr sz="1100" spc="-10" dirty="0">
                          <a:latin typeface="Tahoma"/>
                          <a:cs typeface="Tahoma"/>
                        </a:rPr>
                        <a:t>gateway </a:t>
                      </a:r>
                      <a:r>
                        <a:rPr sz="1100" dirty="0">
                          <a:latin typeface="Tahoma"/>
                          <a:cs typeface="Tahoma"/>
                        </a:rPr>
                        <a:t>to</a:t>
                      </a:r>
                      <a:r>
                        <a:rPr sz="1100" spc="-10" dirty="0">
                          <a:latin typeface="Tahoma"/>
                          <a:cs typeface="Tahoma"/>
                        </a:rPr>
                        <a:t> </a:t>
                      </a:r>
                      <a:r>
                        <a:rPr sz="1100" dirty="0">
                          <a:latin typeface="Tahoma"/>
                          <a:cs typeface="Tahoma"/>
                        </a:rPr>
                        <a:t>stay</a:t>
                      </a:r>
                      <a:r>
                        <a:rPr sz="1100" spc="-10" dirty="0">
                          <a:latin typeface="Tahoma"/>
                          <a:cs typeface="Tahoma"/>
                        </a:rPr>
                        <a:t> </a:t>
                      </a:r>
                      <a:r>
                        <a:rPr sz="1100" dirty="0">
                          <a:latin typeface="Tahoma"/>
                          <a:cs typeface="Tahoma"/>
                        </a:rPr>
                        <a:t>abreast</a:t>
                      </a:r>
                      <a:r>
                        <a:rPr sz="1100" spc="-20" dirty="0">
                          <a:latin typeface="Tahoma"/>
                          <a:cs typeface="Tahoma"/>
                        </a:rPr>
                        <a:t> </a:t>
                      </a:r>
                      <a:r>
                        <a:rPr sz="1100" dirty="0">
                          <a:latin typeface="Tahoma"/>
                          <a:cs typeface="Tahoma"/>
                        </a:rPr>
                        <a:t>of</a:t>
                      </a:r>
                      <a:r>
                        <a:rPr sz="1100" spc="-15" dirty="0">
                          <a:latin typeface="Tahoma"/>
                          <a:cs typeface="Tahoma"/>
                        </a:rPr>
                        <a:t> </a:t>
                      </a:r>
                      <a:r>
                        <a:rPr sz="1100" dirty="0">
                          <a:latin typeface="Tahoma"/>
                          <a:cs typeface="Tahoma"/>
                        </a:rPr>
                        <a:t>the</a:t>
                      </a:r>
                      <a:r>
                        <a:rPr sz="1100" spc="-15" dirty="0">
                          <a:latin typeface="Tahoma"/>
                          <a:cs typeface="Tahoma"/>
                        </a:rPr>
                        <a:t> </a:t>
                      </a:r>
                      <a:r>
                        <a:rPr sz="1100" dirty="0">
                          <a:latin typeface="Tahoma"/>
                          <a:cs typeface="Tahoma"/>
                        </a:rPr>
                        <a:t>latest</a:t>
                      </a:r>
                      <a:r>
                        <a:rPr sz="1100" spc="-20" dirty="0">
                          <a:latin typeface="Tahoma"/>
                          <a:cs typeface="Tahoma"/>
                        </a:rPr>
                        <a:t> </a:t>
                      </a:r>
                      <a:r>
                        <a:rPr sz="1100" dirty="0">
                          <a:latin typeface="Tahoma"/>
                          <a:cs typeface="Tahoma"/>
                        </a:rPr>
                        <a:t>industry</a:t>
                      </a:r>
                      <a:r>
                        <a:rPr sz="1100" spc="-15" dirty="0">
                          <a:latin typeface="Tahoma"/>
                          <a:cs typeface="Tahoma"/>
                        </a:rPr>
                        <a:t> </a:t>
                      </a:r>
                      <a:r>
                        <a:rPr sz="1100" dirty="0">
                          <a:latin typeface="Tahoma"/>
                          <a:cs typeface="Tahoma"/>
                        </a:rPr>
                        <a:t>trends</a:t>
                      </a:r>
                      <a:r>
                        <a:rPr sz="1100" spc="-15" dirty="0">
                          <a:latin typeface="Tahoma"/>
                          <a:cs typeface="Tahoma"/>
                        </a:rPr>
                        <a:t> </a:t>
                      </a:r>
                      <a:r>
                        <a:rPr sz="1100" dirty="0">
                          <a:latin typeface="Tahoma"/>
                          <a:cs typeface="Tahoma"/>
                        </a:rPr>
                        <a:t>and</a:t>
                      </a:r>
                      <a:r>
                        <a:rPr sz="1100" spc="-20" dirty="0">
                          <a:latin typeface="Tahoma"/>
                          <a:cs typeface="Tahoma"/>
                        </a:rPr>
                        <a:t> </a:t>
                      </a:r>
                      <a:r>
                        <a:rPr sz="1100" spc="-10" dirty="0">
                          <a:latin typeface="Tahoma"/>
                          <a:cs typeface="Tahoma"/>
                        </a:rPr>
                        <a:t>broaden </a:t>
                      </a:r>
                      <a:r>
                        <a:rPr sz="1100" dirty="0">
                          <a:latin typeface="Tahoma"/>
                          <a:cs typeface="Tahoma"/>
                        </a:rPr>
                        <a:t>your</a:t>
                      </a:r>
                      <a:r>
                        <a:rPr sz="1100" spc="-20" dirty="0">
                          <a:latin typeface="Tahoma"/>
                          <a:cs typeface="Tahoma"/>
                        </a:rPr>
                        <a:t> </a:t>
                      </a:r>
                      <a:r>
                        <a:rPr sz="1100" dirty="0">
                          <a:latin typeface="Tahoma"/>
                          <a:cs typeface="Tahoma"/>
                        </a:rPr>
                        <a:t>knowledge</a:t>
                      </a:r>
                      <a:r>
                        <a:rPr sz="1100" spc="-25" dirty="0">
                          <a:latin typeface="Tahoma"/>
                          <a:cs typeface="Tahoma"/>
                        </a:rPr>
                        <a:t> </a:t>
                      </a:r>
                      <a:r>
                        <a:rPr sz="1100" spc="-10" dirty="0">
                          <a:latin typeface="Tahoma"/>
                          <a:cs typeface="Tahoma"/>
                        </a:rPr>
                        <a:t>horizon.</a:t>
                      </a:r>
                      <a:endParaRPr sz="1100">
                        <a:latin typeface="Tahoma"/>
                        <a:cs typeface="Tahoma"/>
                      </a:endParaRPr>
                    </a:p>
                  </a:txBody>
                  <a:tcPr marL="0" marR="0" marT="676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100">
                        <a:latin typeface="Times New Roman"/>
                        <a:cs typeface="Times New Roman"/>
                      </a:endParaRPr>
                    </a:p>
                    <a:p>
                      <a:pPr>
                        <a:lnSpc>
                          <a:spcPct val="100000"/>
                        </a:lnSpc>
                        <a:spcBef>
                          <a:spcPts val="425"/>
                        </a:spcBef>
                      </a:pPr>
                      <a:endParaRPr sz="1100">
                        <a:latin typeface="Times New Roman"/>
                        <a:cs typeface="Times New Roman"/>
                      </a:endParaRPr>
                    </a:p>
                    <a:p>
                      <a:pPr algn="ctr">
                        <a:lnSpc>
                          <a:spcPct val="100000"/>
                        </a:lnSpc>
                      </a:pPr>
                      <a:r>
                        <a:rPr sz="1100" spc="-20" dirty="0">
                          <a:latin typeface="Tahoma"/>
                          <a:cs typeface="Tahoma"/>
                        </a:rPr>
                        <a:t>$399</a:t>
                      </a:r>
                      <a:endParaRPr sz="11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extLst>
                  <a:ext uri="{0D108BD9-81ED-4DB2-BD59-A6C34878D82A}">
                    <a16:rowId xmlns:a16="http://schemas.microsoft.com/office/drawing/2014/main" val="10004"/>
                  </a:ext>
                </a:extLst>
              </a:tr>
            </a:tbl>
          </a:graphicData>
        </a:graphic>
      </p:graphicFrame>
      <p:sp>
        <p:nvSpPr>
          <p:cNvPr id="4" name="object 4"/>
          <p:cNvSpPr txBox="1"/>
          <p:nvPr/>
        </p:nvSpPr>
        <p:spPr>
          <a:xfrm>
            <a:off x="340043" y="7962708"/>
            <a:ext cx="6091238" cy="1699824"/>
          </a:xfrm>
          <a:prstGeom prst="rect">
            <a:avLst/>
          </a:prstGeom>
          <a:solidFill>
            <a:srgbClr val="4590B8"/>
          </a:solidFill>
          <a:ln w="22225">
            <a:solidFill>
              <a:srgbClr val="050F23"/>
            </a:solidFill>
          </a:ln>
        </p:spPr>
        <p:txBody>
          <a:bodyPr vert="horz" wrap="square" lIns="0" tIns="32385" rIns="0" bIns="0" rtlCol="0">
            <a:spAutoFit/>
          </a:bodyPr>
          <a:lstStyle/>
          <a:p>
            <a:pPr algn="ctr" defTabSz="1371600">
              <a:spcBef>
                <a:spcPts val="255"/>
              </a:spcBef>
            </a:pPr>
            <a:r>
              <a:rPr b="1" kern="0" spc="-15" dirty="0">
                <a:solidFill>
                  <a:srgbClr val="FFFFFF"/>
                </a:solidFill>
                <a:latin typeface="Tahoma"/>
                <a:cs typeface="Tahoma"/>
              </a:rPr>
              <a:t>Includes:</a:t>
            </a:r>
            <a:endParaRPr kern="0">
              <a:solidFill>
                <a:sysClr val="windowText" lastClr="000000"/>
              </a:solidFill>
              <a:latin typeface="Tahoma"/>
              <a:cs typeface="Tahoma"/>
            </a:endParaRPr>
          </a:p>
          <a:p>
            <a:pPr algn="ctr" defTabSz="1371600"/>
            <a:r>
              <a:rPr kern="0" dirty="0">
                <a:solidFill>
                  <a:srgbClr val="FFFFFF"/>
                </a:solidFill>
                <a:latin typeface="Tahoma"/>
                <a:cs typeface="Tahoma"/>
              </a:rPr>
              <a:t>5</a:t>
            </a:r>
            <a:r>
              <a:rPr kern="0" spc="-38" dirty="0">
                <a:solidFill>
                  <a:srgbClr val="FFFFFF"/>
                </a:solidFill>
                <a:latin typeface="Tahoma"/>
                <a:cs typeface="Tahoma"/>
              </a:rPr>
              <a:t> </a:t>
            </a:r>
            <a:r>
              <a:rPr kern="0" dirty="0">
                <a:solidFill>
                  <a:srgbClr val="FFFFFF"/>
                </a:solidFill>
                <a:latin typeface="Tahoma"/>
                <a:cs typeface="Tahoma"/>
              </a:rPr>
              <a:t>hours</a:t>
            </a:r>
            <a:r>
              <a:rPr kern="0" spc="-15" dirty="0">
                <a:solidFill>
                  <a:srgbClr val="FFFFFF"/>
                </a:solidFill>
                <a:latin typeface="Tahoma"/>
                <a:cs typeface="Tahoma"/>
              </a:rPr>
              <a:t> </a:t>
            </a:r>
            <a:r>
              <a:rPr kern="0" dirty="0">
                <a:solidFill>
                  <a:srgbClr val="FFFFFF"/>
                </a:solidFill>
                <a:latin typeface="Tahoma"/>
                <a:cs typeface="Tahoma"/>
              </a:rPr>
              <a:t>with</a:t>
            </a:r>
            <a:r>
              <a:rPr kern="0" spc="-15" dirty="0">
                <a:solidFill>
                  <a:srgbClr val="FFFFFF"/>
                </a:solidFill>
                <a:latin typeface="Tahoma"/>
                <a:cs typeface="Tahoma"/>
              </a:rPr>
              <a:t> </a:t>
            </a:r>
            <a:r>
              <a:rPr kern="0" spc="-38" dirty="0">
                <a:solidFill>
                  <a:srgbClr val="FFFFFF"/>
                </a:solidFill>
                <a:latin typeface="Tahoma"/>
                <a:cs typeface="Tahoma"/>
              </a:rPr>
              <a:t>SME</a:t>
            </a:r>
            <a:endParaRPr kern="0">
              <a:solidFill>
                <a:sysClr val="windowText" lastClr="000000"/>
              </a:solidFill>
              <a:latin typeface="Tahoma"/>
              <a:cs typeface="Tahoma"/>
            </a:endParaRPr>
          </a:p>
          <a:p>
            <a:pPr algn="ctr" defTabSz="1371600">
              <a:spcBef>
                <a:spcPts val="2160"/>
              </a:spcBef>
            </a:pPr>
            <a:r>
              <a:rPr b="1" kern="0" spc="-15" dirty="0">
                <a:solidFill>
                  <a:srgbClr val="FFFFFF"/>
                </a:solidFill>
                <a:latin typeface="Tahoma"/>
                <a:cs typeface="Tahoma"/>
              </a:rPr>
              <a:t>Add-</a:t>
            </a:r>
            <a:r>
              <a:rPr b="1" kern="0" spc="-30" dirty="0">
                <a:solidFill>
                  <a:srgbClr val="FFFFFF"/>
                </a:solidFill>
                <a:latin typeface="Tahoma"/>
                <a:cs typeface="Tahoma"/>
              </a:rPr>
              <a:t>ons:</a:t>
            </a:r>
            <a:endParaRPr kern="0">
              <a:solidFill>
                <a:sysClr val="windowText" lastClr="000000"/>
              </a:solidFill>
              <a:latin typeface="Tahoma"/>
              <a:cs typeface="Tahoma"/>
            </a:endParaRPr>
          </a:p>
          <a:p>
            <a:pPr marL="1522095" marR="1511616" algn="ctr" defTabSz="1371600"/>
            <a:r>
              <a:rPr kern="0" dirty="0">
                <a:solidFill>
                  <a:srgbClr val="FFFFFF"/>
                </a:solidFill>
                <a:latin typeface="Tahoma"/>
                <a:cs typeface="Tahoma"/>
              </a:rPr>
              <a:t>Conference</a:t>
            </a:r>
            <a:r>
              <a:rPr kern="0" spc="-38" dirty="0">
                <a:solidFill>
                  <a:srgbClr val="FFFFFF"/>
                </a:solidFill>
                <a:latin typeface="Tahoma"/>
                <a:cs typeface="Tahoma"/>
              </a:rPr>
              <a:t> </a:t>
            </a:r>
            <a:r>
              <a:rPr kern="0" dirty="0">
                <a:solidFill>
                  <a:srgbClr val="FFFFFF"/>
                </a:solidFill>
                <a:latin typeface="Tahoma"/>
                <a:cs typeface="Tahoma"/>
              </a:rPr>
              <a:t>Passes</a:t>
            </a:r>
            <a:r>
              <a:rPr kern="0" spc="-53" dirty="0">
                <a:solidFill>
                  <a:srgbClr val="FFFFFF"/>
                </a:solidFill>
                <a:latin typeface="Tahoma"/>
                <a:cs typeface="Tahoma"/>
              </a:rPr>
              <a:t> </a:t>
            </a:r>
            <a:r>
              <a:rPr kern="0" dirty="0">
                <a:solidFill>
                  <a:srgbClr val="FFFFFF"/>
                </a:solidFill>
                <a:latin typeface="Tahoma"/>
                <a:cs typeface="Tahoma"/>
              </a:rPr>
              <a:t>@</a:t>
            </a:r>
            <a:r>
              <a:rPr kern="0" spc="-83" dirty="0">
                <a:solidFill>
                  <a:srgbClr val="FFFFFF"/>
                </a:solidFill>
                <a:latin typeface="Tahoma"/>
                <a:cs typeface="Tahoma"/>
              </a:rPr>
              <a:t> </a:t>
            </a:r>
            <a:r>
              <a:rPr kern="0" dirty="0">
                <a:solidFill>
                  <a:srgbClr val="FFFFFF"/>
                </a:solidFill>
                <a:latin typeface="Tahoma"/>
                <a:cs typeface="Tahoma"/>
              </a:rPr>
              <a:t>25%</a:t>
            </a:r>
            <a:r>
              <a:rPr kern="0" spc="-75" dirty="0">
                <a:solidFill>
                  <a:srgbClr val="FFFFFF"/>
                </a:solidFill>
                <a:latin typeface="Tahoma"/>
                <a:cs typeface="Tahoma"/>
              </a:rPr>
              <a:t> </a:t>
            </a:r>
            <a:r>
              <a:rPr kern="0" spc="-38" dirty="0">
                <a:solidFill>
                  <a:srgbClr val="FFFFFF"/>
                </a:solidFill>
                <a:latin typeface="Tahoma"/>
                <a:cs typeface="Tahoma"/>
              </a:rPr>
              <a:t>off </a:t>
            </a:r>
            <a:r>
              <a:rPr kern="0" dirty="0">
                <a:solidFill>
                  <a:srgbClr val="FFFFFF"/>
                </a:solidFill>
                <a:latin typeface="Tahoma"/>
                <a:cs typeface="Tahoma"/>
              </a:rPr>
              <a:t>Additional</a:t>
            </a:r>
            <a:r>
              <a:rPr kern="0" spc="-45" dirty="0">
                <a:solidFill>
                  <a:srgbClr val="FFFFFF"/>
                </a:solidFill>
                <a:latin typeface="Tahoma"/>
                <a:cs typeface="Tahoma"/>
              </a:rPr>
              <a:t> </a:t>
            </a:r>
            <a:r>
              <a:rPr kern="0" spc="-75" dirty="0">
                <a:solidFill>
                  <a:srgbClr val="FFFFFF"/>
                </a:solidFill>
                <a:latin typeface="Tahoma"/>
                <a:cs typeface="Tahoma"/>
              </a:rPr>
              <a:t>ILTs</a:t>
            </a:r>
            <a:r>
              <a:rPr kern="0" spc="-23" dirty="0">
                <a:solidFill>
                  <a:srgbClr val="FFFFFF"/>
                </a:solidFill>
                <a:latin typeface="Tahoma"/>
                <a:cs typeface="Tahoma"/>
              </a:rPr>
              <a:t> </a:t>
            </a:r>
            <a:r>
              <a:rPr kern="0" dirty="0">
                <a:solidFill>
                  <a:srgbClr val="FFFFFF"/>
                </a:solidFill>
                <a:latin typeface="Tahoma"/>
                <a:cs typeface="Tahoma"/>
              </a:rPr>
              <a:t>@25%</a:t>
            </a:r>
            <a:r>
              <a:rPr kern="0" spc="-53" dirty="0">
                <a:solidFill>
                  <a:srgbClr val="FFFFFF"/>
                </a:solidFill>
                <a:latin typeface="Tahoma"/>
                <a:cs typeface="Tahoma"/>
              </a:rPr>
              <a:t> </a:t>
            </a:r>
            <a:r>
              <a:rPr kern="0" spc="-38" dirty="0">
                <a:solidFill>
                  <a:srgbClr val="FFFFFF"/>
                </a:solidFill>
                <a:latin typeface="Tahoma"/>
                <a:cs typeface="Tahoma"/>
              </a:rPr>
              <a:t>off</a:t>
            </a:r>
            <a:endParaRPr kern="0">
              <a:solidFill>
                <a:sysClr val="windowText" lastClr="000000"/>
              </a:solidFill>
              <a:latin typeface="Tahoma"/>
              <a:cs typeface="Tahom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0654" y="921259"/>
            <a:ext cx="16964025" cy="1622558"/>
          </a:xfrm>
          <a:prstGeom prst="rect">
            <a:avLst/>
          </a:prstGeom>
          <a:solidFill>
            <a:srgbClr val="1A315F"/>
          </a:solidFill>
        </p:spPr>
        <p:txBody>
          <a:bodyPr vert="horz" wrap="square" lIns="0" tIns="326706" rIns="0" bIns="0" rtlCol="0">
            <a:spAutoFit/>
          </a:bodyPr>
          <a:lstStyle/>
          <a:p>
            <a:pPr>
              <a:spcBef>
                <a:spcPts val="2571"/>
              </a:spcBef>
            </a:pPr>
            <a:endParaRPr sz="4200">
              <a:latin typeface="Times New Roman"/>
              <a:cs typeface="Times New Roman"/>
            </a:endParaRPr>
          </a:p>
          <a:p>
            <a:pPr marL="347663">
              <a:spcBef>
                <a:spcPts val="8"/>
              </a:spcBef>
            </a:pPr>
            <a:r>
              <a:rPr sz="4200" dirty="0">
                <a:solidFill>
                  <a:srgbClr val="FFFFFF"/>
                </a:solidFill>
              </a:rPr>
              <a:t>Driven</a:t>
            </a:r>
            <a:r>
              <a:rPr sz="4200" spc="-120" dirty="0">
                <a:solidFill>
                  <a:srgbClr val="FFFFFF"/>
                </a:solidFill>
              </a:rPr>
              <a:t> </a:t>
            </a:r>
            <a:r>
              <a:rPr sz="4200" spc="-15" dirty="0">
                <a:solidFill>
                  <a:srgbClr val="FFFFFF"/>
                </a:solidFill>
              </a:rPr>
              <a:t>Bundle</a:t>
            </a:r>
            <a:endParaRPr sz="4200"/>
          </a:p>
        </p:txBody>
      </p:sp>
      <p:graphicFrame>
        <p:nvGraphicFramePr>
          <p:cNvPr id="3" name="object 3"/>
          <p:cNvGraphicFramePr>
            <a:graphicFrameLocks noGrp="1"/>
          </p:cNvGraphicFramePr>
          <p:nvPr/>
        </p:nvGraphicFramePr>
        <p:xfrm>
          <a:off x="330230" y="2839780"/>
          <a:ext cx="17578381" cy="7447219"/>
        </p:xfrm>
        <a:graphic>
          <a:graphicData uri="http://schemas.openxmlformats.org/drawingml/2006/table">
            <a:tbl>
              <a:tblPr firstRow="1" bandRow="1">
                <a:tableStyleId>{2D5ABB26-0587-4C30-8999-92F81FD0307C}</a:tableStyleId>
              </a:tblPr>
              <a:tblGrid>
                <a:gridCol w="3970020">
                  <a:extLst>
                    <a:ext uri="{9D8B030D-6E8A-4147-A177-3AD203B41FA5}">
                      <a16:colId xmlns:a16="http://schemas.microsoft.com/office/drawing/2014/main" val="20000"/>
                    </a:ext>
                  </a:extLst>
                </a:gridCol>
                <a:gridCol w="1157286">
                  <a:extLst>
                    <a:ext uri="{9D8B030D-6E8A-4147-A177-3AD203B41FA5}">
                      <a16:colId xmlns:a16="http://schemas.microsoft.com/office/drawing/2014/main" val="20001"/>
                    </a:ext>
                  </a:extLst>
                </a:gridCol>
                <a:gridCol w="413384">
                  <a:extLst>
                    <a:ext uri="{9D8B030D-6E8A-4147-A177-3AD203B41FA5}">
                      <a16:colId xmlns:a16="http://schemas.microsoft.com/office/drawing/2014/main" val="20002"/>
                    </a:ext>
                  </a:extLst>
                </a:gridCol>
                <a:gridCol w="793431">
                  <a:extLst>
                    <a:ext uri="{9D8B030D-6E8A-4147-A177-3AD203B41FA5}">
                      <a16:colId xmlns:a16="http://schemas.microsoft.com/office/drawing/2014/main" val="20003"/>
                    </a:ext>
                  </a:extLst>
                </a:gridCol>
                <a:gridCol w="1112519">
                  <a:extLst>
                    <a:ext uri="{9D8B030D-6E8A-4147-A177-3AD203B41FA5}">
                      <a16:colId xmlns:a16="http://schemas.microsoft.com/office/drawing/2014/main" val="20004"/>
                    </a:ext>
                  </a:extLst>
                </a:gridCol>
                <a:gridCol w="1257300">
                  <a:extLst>
                    <a:ext uri="{9D8B030D-6E8A-4147-A177-3AD203B41FA5}">
                      <a16:colId xmlns:a16="http://schemas.microsoft.com/office/drawing/2014/main" val="20005"/>
                    </a:ext>
                  </a:extLst>
                </a:gridCol>
                <a:gridCol w="1194434">
                  <a:extLst>
                    <a:ext uri="{9D8B030D-6E8A-4147-A177-3AD203B41FA5}">
                      <a16:colId xmlns:a16="http://schemas.microsoft.com/office/drawing/2014/main" val="20006"/>
                    </a:ext>
                  </a:extLst>
                </a:gridCol>
                <a:gridCol w="1307781">
                  <a:extLst>
                    <a:ext uri="{9D8B030D-6E8A-4147-A177-3AD203B41FA5}">
                      <a16:colId xmlns:a16="http://schemas.microsoft.com/office/drawing/2014/main" val="20007"/>
                    </a:ext>
                  </a:extLst>
                </a:gridCol>
                <a:gridCol w="1452563">
                  <a:extLst>
                    <a:ext uri="{9D8B030D-6E8A-4147-A177-3AD203B41FA5}">
                      <a16:colId xmlns:a16="http://schemas.microsoft.com/office/drawing/2014/main" val="20008"/>
                    </a:ext>
                  </a:extLst>
                </a:gridCol>
                <a:gridCol w="3863340">
                  <a:extLst>
                    <a:ext uri="{9D8B030D-6E8A-4147-A177-3AD203B41FA5}">
                      <a16:colId xmlns:a16="http://schemas.microsoft.com/office/drawing/2014/main" val="20009"/>
                    </a:ext>
                  </a:extLst>
                </a:gridCol>
                <a:gridCol w="1056323">
                  <a:extLst>
                    <a:ext uri="{9D8B030D-6E8A-4147-A177-3AD203B41FA5}">
                      <a16:colId xmlns:a16="http://schemas.microsoft.com/office/drawing/2014/main" val="20010"/>
                    </a:ext>
                  </a:extLst>
                </a:gridCol>
              </a:tblGrid>
              <a:tr h="1208493">
                <a:tc>
                  <a:txBody>
                    <a:bodyPr/>
                    <a:lstStyle/>
                    <a:p>
                      <a:pPr>
                        <a:lnSpc>
                          <a:spcPct val="100000"/>
                        </a:lnSpc>
                        <a:spcBef>
                          <a:spcPts val="459"/>
                        </a:spcBef>
                      </a:pPr>
                      <a:endParaRPr sz="1400">
                        <a:latin typeface="Times New Roman"/>
                        <a:cs typeface="Times New Roman"/>
                      </a:endParaRPr>
                    </a:p>
                    <a:p>
                      <a:pPr marL="223520" marR="216535" algn="ctr">
                        <a:lnSpc>
                          <a:spcPct val="100000"/>
                        </a:lnSpc>
                        <a:spcBef>
                          <a:spcPts val="5"/>
                        </a:spcBef>
                      </a:pPr>
                      <a:r>
                        <a:rPr sz="1400" b="1" dirty="0">
                          <a:solidFill>
                            <a:srgbClr val="FFFFFF"/>
                          </a:solidFill>
                          <a:latin typeface="Tahoma"/>
                          <a:cs typeface="Tahoma"/>
                        </a:rPr>
                        <a:t>Join</a:t>
                      </a:r>
                      <a:r>
                        <a:rPr sz="1400" b="1" spc="-40" dirty="0">
                          <a:solidFill>
                            <a:srgbClr val="FFFFFF"/>
                          </a:solidFill>
                          <a:latin typeface="Tahoma"/>
                          <a:cs typeface="Tahoma"/>
                        </a:rPr>
                        <a:t> </a:t>
                      </a:r>
                      <a:r>
                        <a:rPr sz="1400" b="1" dirty="0">
                          <a:solidFill>
                            <a:srgbClr val="FFFFFF"/>
                          </a:solidFill>
                          <a:latin typeface="Tahoma"/>
                          <a:cs typeface="Tahoma"/>
                        </a:rPr>
                        <a:t>DATAVERSITY</a:t>
                      </a:r>
                      <a:r>
                        <a:rPr sz="1400" b="1" spc="-35" dirty="0">
                          <a:solidFill>
                            <a:srgbClr val="FFFFFF"/>
                          </a:solidFill>
                          <a:latin typeface="Tahoma"/>
                          <a:cs typeface="Tahoma"/>
                        </a:rPr>
                        <a:t> </a:t>
                      </a:r>
                      <a:r>
                        <a:rPr sz="1400" b="1" dirty="0">
                          <a:solidFill>
                            <a:srgbClr val="FFFFFF"/>
                          </a:solidFill>
                          <a:latin typeface="Tahoma"/>
                          <a:cs typeface="Tahoma"/>
                        </a:rPr>
                        <a:t>Insiders</a:t>
                      </a:r>
                      <a:r>
                        <a:rPr sz="1400" b="1" spc="-30" dirty="0">
                          <a:solidFill>
                            <a:srgbClr val="FFFFFF"/>
                          </a:solidFill>
                          <a:latin typeface="Tahoma"/>
                          <a:cs typeface="Tahoma"/>
                        </a:rPr>
                        <a:t> </a:t>
                      </a:r>
                      <a:r>
                        <a:rPr sz="1400" b="1" dirty="0">
                          <a:solidFill>
                            <a:srgbClr val="FFFFFF"/>
                          </a:solidFill>
                          <a:latin typeface="Tahoma"/>
                          <a:cs typeface="Tahoma"/>
                        </a:rPr>
                        <a:t>to</a:t>
                      </a:r>
                      <a:r>
                        <a:rPr sz="1400" b="1" spc="-30" dirty="0">
                          <a:solidFill>
                            <a:srgbClr val="FFFFFF"/>
                          </a:solidFill>
                          <a:latin typeface="Tahoma"/>
                          <a:cs typeface="Tahoma"/>
                        </a:rPr>
                        <a:t> </a:t>
                      </a:r>
                      <a:r>
                        <a:rPr sz="1400" b="1" spc="-10" dirty="0">
                          <a:solidFill>
                            <a:srgbClr val="FFFFFF"/>
                          </a:solidFill>
                          <a:latin typeface="Tahoma"/>
                          <a:cs typeface="Tahoma"/>
                        </a:rPr>
                        <a:t>Expand </a:t>
                      </a:r>
                      <a:r>
                        <a:rPr sz="1400" b="1" dirty="0">
                          <a:solidFill>
                            <a:srgbClr val="FFFFFF"/>
                          </a:solidFill>
                          <a:latin typeface="Tahoma"/>
                          <a:cs typeface="Tahoma"/>
                        </a:rPr>
                        <a:t>Your</a:t>
                      </a:r>
                      <a:r>
                        <a:rPr sz="1400" b="1" spc="-35" dirty="0">
                          <a:solidFill>
                            <a:srgbClr val="FFFFFF"/>
                          </a:solidFill>
                          <a:latin typeface="Tahoma"/>
                          <a:cs typeface="Tahoma"/>
                        </a:rPr>
                        <a:t> </a:t>
                      </a:r>
                      <a:r>
                        <a:rPr sz="1400" b="1" dirty="0">
                          <a:solidFill>
                            <a:srgbClr val="FFFFFF"/>
                          </a:solidFill>
                          <a:latin typeface="Tahoma"/>
                          <a:cs typeface="Tahoma"/>
                        </a:rPr>
                        <a:t>Data</a:t>
                      </a:r>
                      <a:r>
                        <a:rPr sz="1400" b="1" spc="-15" dirty="0">
                          <a:solidFill>
                            <a:srgbClr val="FFFFFF"/>
                          </a:solidFill>
                          <a:latin typeface="Tahoma"/>
                          <a:cs typeface="Tahoma"/>
                        </a:rPr>
                        <a:t> </a:t>
                      </a:r>
                      <a:r>
                        <a:rPr sz="1400" b="1" dirty="0">
                          <a:solidFill>
                            <a:srgbClr val="FFFFFF"/>
                          </a:solidFill>
                          <a:latin typeface="Tahoma"/>
                          <a:cs typeface="Tahoma"/>
                        </a:rPr>
                        <a:t>Strategy</a:t>
                      </a:r>
                      <a:r>
                        <a:rPr sz="1400" b="1" spc="-20" dirty="0">
                          <a:solidFill>
                            <a:srgbClr val="FFFFFF"/>
                          </a:solidFill>
                          <a:latin typeface="Tahoma"/>
                          <a:cs typeface="Tahoma"/>
                        </a:rPr>
                        <a:t> </a:t>
                      </a:r>
                      <a:r>
                        <a:rPr sz="1400" b="1" dirty="0">
                          <a:solidFill>
                            <a:srgbClr val="FFFFFF"/>
                          </a:solidFill>
                          <a:latin typeface="Tahoma"/>
                          <a:cs typeface="Tahoma"/>
                        </a:rPr>
                        <a:t>and</a:t>
                      </a:r>
                      <a:r>
                        <a:rPr sz="1400" b="1" spc="-25" dirty="0">
                          <a:solidFill>
                            <a:srgbClr val="FFFFFF"/>
                          </a:solidFill>
                          <a:latin typeface="Tahoma"/>
                          <a:cs typeface="Tahoma"/>
                        </a:rPr>
                        <a:t> </a:t>
                      </a:r>
                      <a:r>
                        <a:rPr sz="1400" b="1" spc="-10" dirty="0">
                          <a:solidFill>
                            <a:srgbClr val="FFFFFF"/>
                          </a:solidFill>
                          <a:latin typeface="Tahoma"/>
                          <a:cs typeface="Tahoma"/>
                        </a:rPr>
                        <a:t>Solution Capabilities</a:t>
                      </a:r>
                      <a:endParaRPr sz="1400">
                        <a:latin typeface="Tahoma"/>
                        <a:cs typeface="Tahoma"/>
                      </a:endParaRPr>
                    </a:p>
                  </a:txBody>
                  <a:tcPr marL="0" marR="0" marT="8762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marL="133985" marR="125730" algn="ctr">
                        <a:lnSpc>
                          <a:spcPct val="100000"/>
                        </a:lnSpc>
                        <a:spcBef>
                          <a:spcPts val="960"/>
                        </a:spcBef>
                      </a:pPr>
                      <a:r>
                        <a:rPr sz="1400" b="1" spc="-10" dirty="0">
                          <a:solidFill>
                            <a:srgbClr val="FFFFFF"/>
                          </a:solidFill>
                          <a:latin typeface="Tahoma"/>
                          <a:cs typeface="Tahoma"/>
                        </a:rPr>
                        <a:t>Learning </a:t>
                      </a:r>
                      <a:r>
                        <a:rPr sz="1400" b="1" spc="-20" dirty="0">
                          <a:solidFill>
                            <a:srgbClr val="FFFFFF"/>
                          </a:solidFill>
                          <a:latin typeface="Tahoma"/>
                          <a:cs typeface="Tahoma"/>
                        </a:rPr>
                        <a:t>from </a:t>
                      </a:r>
                      <a:r>
                        <a:rPr sz="1400" b="1" dirty="0">
                          <a:solidFill>
                            <a:srgbClr val="FFFFFF"/>
                          </a:solidFill>
                          <a:latin typeface="Tahoma"/>
                          <a:cs typeface="Tahoma"/>
                        </a:rPr>
                        <a:t>Peers</a:t>
                      </a:r>
                      <a:r>
                        <a:rPr sz="1400" b="1" spc="-35" dirty="0">
                          <a:solidFill>
                            <a:srgbClr val="FFFFFF"/>
                          </a:solidFill>
                          <a:latin typeface="Tahoma"/>
                          <a:cs typeface="Tahoma"/>
                        </a:rPr>
                        <a:t> </a:t>
                      </a:r>
                      <a:r>
                        <a:rPr sz="1400" b="1" spc="-50" dirty="0">
                          <a:solidFill>
                            <a:srgbClr val="FFFFFF"/>
                          </a:solidFill>
                          <a:latin typeface="Tahoma"/>
                          <a:cs typeface="Tahoma"/>
                        </a:rPr>
                        <a:t>&amp; </a:t>
                      </a:r>
                      <a:r>
                        <a:rPr sz="1400" b="1" spc="-10" dirty="0">
                          <a:solidFill>
                            <a:srgbClr val="FFFFFF"/>
                          </a:solidFill>
                          <a:latin typeface="Tahoma"/>
                          <a:cs typeface="Tahoma"/>
                        </a:rPr>
                        <a:t>Experts</a:t>
                      </a:r>
                      <a:endParaRPr sz="1400">
                        <a:latin typeface="Tahoma"/>
                        <a:cs typeface="Tahoma"/>
                      </a:endParaRPr>
                    </a:p>
                  </a:txBody>
                  <a:tcPr marL="0" marR="0" marT="1828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gridSpan="2">
                  <a:txBody>
                    <a:bodyPr/>
                    <a:lstStyle/>
                    <a:p>
                      <a:pPr marL="25400" marR="17145" indent="-635" algn="ctr">
                        <a:lnSpc>
                          <a:spcPct val="100000"/>
                        </a:lnSpc>
                        <a:spcBef>
                          <a:spcPts val="990"/>
                        </a:spcBef>
                      </a:pPr>
                      <a:r>
                        <a:rPr sz="1400" b="1" spc="-10" dirty="0">
                          <a:solidFill>
                            <a:srgbClr val="FFFFFF"/>
                          </a:solidFill>
                          <a:latin typeface="Tahoma"/>
                          <a:cs typeface="Tahoma"/>
                        </a:rPr>
                        <a:t>Learning </a:t>
                      </a:r>
                      <a:r>
                        <a:rPr sz="1400" b="1" dirty="0">
                          <a:solidFill>
                            <a:srgbClr val="FFFFFF"/>
                          </a:solidFill>
                          <a:latin typeface="Tahoma"/>
                          <a:cs typeface="Tahoma"/>
                        </a:rPr>
                        <a:t>Pathways</a:t>
                      </a:r>
                      <a:r>
                        <a:rPr sz="1400" b="1" spc="-35" dirty="0">
                          <a:solidFill>
                            <a:srgbClr val="FFFFFF"/>
                          </a:solidFill>
                          <a:latin typeface="Tahoma"/>
                          <a:cs typeface="Tahoma"/>
                        </a:rPr>
                        <a:t> </a:t>
                      </a:r>
                      <a:r>
                        <a:rPr sz="1400" b="1" spc="-25" dirty="0">
                          <a:solidFill>
                            <a:srgbClr val="FFFFFF"/>
                          </a:solidFill>
                          <a:latin typeface="Tahoma"/>
                          <a:cs typeface="Tahoma"/>
                        </a:rPr>
                        <a:t>for </a:t>
                      </a:r>
                      <a:r>
                        <a:rPr sz="1400" b="1" spc="-20" dirty="0">
                          <a:solidFill>
                            <a:srgbClr val="FFFFFF"/>
                          </a:solidFill>
                          <a:latin typeface="Tahoma"/>
                          <a:cs typeface="Tahoma"/>
                        </a:rPr>
                        <a:t>Data </a:t>
                      </a:r>
                      <a:r>
                        <a:rPr sz="1400" b="1" spc="-10" dirty="0">
                          <a:solidFill>
                            <a:srgbClr val="FFFFFF"/>
                          </a:solidFill>
                          <a:latin typeface="Tahoma"/>
                          <a:cs typeface="Tahoma"/>
                        </a:rPr>
                        <a:t>Personas</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hMerge="1">
                  <a:txBody>
                    <a:bodyPr/>
                    <a:lstStyle/>
                    <a:p>
                      <a:endParaRPr/>
                    </a:p>
                  </a:txBody>
                  <a:tcPr marL="0" marR="0" marT="0" marB="0"/>
                </a:tc>
                <a:tc>
                  <a:txBody>
                    <a:bodyPr/>
                    <a:lstStyle/>
                    <a:p>
                      <a:pPr marL="88900" marR="81915" algn="ctr">
                        <a:lnSpc>
                          <a:spcPct val="100000"/>
                        </a:lnSpc>
                        <a:spcBef>
                          <a:spcPts val="990"/>
                        </a:spcBef>
                      </a:pPr>
                      <a:r>
                        <a:rPr sz="1400" b="1" dirty="0">
                          <a:solidFill>
                            <a:srgbClr val="FFFFFF"/>
                          </a:solidFill>
                          <a:latin typeface="Tahoma"/>
                          <a:cs typeface="Tahoma"/>
                        </a:rPr>
                        <a:t>Engage</a:t>
                      </a:r>
                      <a:r>
                        <a:rPr sz="1400" b="1" spc="-40" dirty="0">
                          <a:solidFill>
                            <a:srgbClr val="FFFFFF"/>
                          </a:solidFill>
                          <a:latin typeface="Tahoma"/>
                          <a:cs typeface="Tahoma"/>
                        </a:rPr>
                        <a:t> </a:t>
                      </a:r>
                      <a:r>
                        <a:rPr sz="1400" b="1" spc="-25" dirty="0">
                          <a:solidFill>
                            <a:srgbClr val="FFFFFF"/>
                          </a:solidFill>
                          <a:latin typeface="Tahoma"/>
                          <a:cs typeface="Tahoma"/>
                        </a:rPr>
                        <a:t>in </a:t>
                      </a:r>
                      <a:r>
                        <a:rPr sz="1400" b="1" spc="-10" dirty="0">
                          <a:solidFill>
                            <a:srgbClr val="FFFFFF"/>
                          </a:solidFill>
                          <a:latin typeface="Tahoma"/>
                          <a:cs typeface="Tahoma"/>
                        </a:rPr>
                        <a:t>Special Interest Groups</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marL="82550" marR="74930" indent="150495">
                        <a:lnSpc>
                          <a:spcPct val="100000"/>
                        </a:lnSpc>
                      </a:pPr>
                      <a:r>
                        <a:rPr sz="1400" b="1" spc="-10" dirty="0">
                          <a:solidFill>
                            <a:srgbClr val="FFFFFF"/>
                          </a:solidFill>
                          <a:latin typeface="Tahoma"/>
                          <a:cs typeface="Tahoma"/>
                        </a:rPr>
                        <a:t>Online Networking</a:t>
                      </a:r>
                      <a:endParaRPr sz="14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marL="61594" marR="53975" indent="48895">
                        <a:lnSpc>
                          <a:spcPct val="100000"/>
                        </a:lnSpc>
                      </a:pPr>
                      <a:r>
                        <a:rPr sz="1400" b="1" spc="-10" dirty="0">
                          <a:solidFill>
                            <a:srgbClr val="FFFFFF"/>
                          </a:solidFill>
                          <a:latin typeface="Tahoma"/>
                          <a:cs typeface="Tahoma"/>
                        </a:rPr>
                        <a:t>In-Person Networking</a:t>
                      </a:r>
                      <a:endParaRPr sz="14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marL="198120" marR="75565" indent="-116839">
                        <a:lnSpc>
                          <a:spcPct val="100000"/>
                        </a:lnSpc>
                      </a:pPr>
                      <a:r>
                        <a:rPr sz="1400" b="1" spc="-10" dirty="0">
                          <a:solidFill>
                            <a:srgbClr val="FFFFFF"/>
                          </a:solidFill>
                          <a:latin typeface="Tahoma"/>
                          <a:cs typeface="Tahoma"/>
                        </a:rPr>
                        <a:t>Certification Training</a:t>
                      </a:r>
                      <a:endParaRPr sz="14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a:lnSpc>
                          <a:spcPct val="100000"/>
                        </a:lnSpc>
                        <a:spcBef>
                          <a:spcPts val="1010"/>
                        </a:spcBef>
                      </a:pPr>
                      <a:endParaRPr sz="1400">
                        <a:latin typeface="Times New Roman"/>
                        <a:cs typeface="Times New Roman"/>
                      </a:endParaRPr>
                    </a:p>
                    <a:p>
                      <a:pPr marL="272415" marR="123825" indent="-142875">
                        <a:lnSpc>
                          <a:spcPct val="100000"/>
                        </a:lnSpc>
                      </a:pPr>
                      <a:r>
                        <a:rPr sz="1400" b="1" spc="-10" dirty="0">
                          <a:solidFill>
                            <a:srgbClr val="FFFFFF"/>
                          </a:solidFill>
                          <a:latin typeface="Tahoma"/>
                          <a:cs typeface="Tahoma"/>
                        </a:rPr>
                        <a:t>Certification Testing</a:t>
                      </a:r>
                      <a:endParaRPr sz="1400">
                        <a:latin typeface="Tahoma"/>
                        <a:cs typeface="Tahoma"/>
                      </a:endParaRPr>
                    </a:p>
                  </a:txBody>
                  <a:tcPr marL="0" marR="0" marT="19240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a:lnSpc>
                          <a:spcPct val="100000"/>
                        </a:lnSpc>
                      </a:pPr>
                      <a:endParaRPr sz="1400">
                        <a:latin typeface="Times New Roman"/>
                        <a:cs typeface="Times New Roman"/>
                      </a:endParaRPr>
                    </a:p>
                    <a:p>
                      <a:pPr>
                        <a:lnSpc>
                          <a:spcPct val="100000"/>
                        </a:lnSpc>
                        <a:spcBef>
                          <a:spcPts val="505"/>
                        </a:spcBef>
                      </a:pPr>
                      <a:endParaRPr sz="1400">
                        <a:latin typeface="Times New Roman"/>
                        <a:cs typeface="Times New Roman"/>
                      </a:endParaRPr>
                    </a:p>
                    <a:p>
                      <a:pPr algn="ctr">
                        <a:lnSpc>
                          <a:spcPct val="100000"/>
                        </a:lnSpc>
                      </a:pPr>
                      <a:r>
                        <a:rPr sz="1400" b="1" spc="-10" dirty="0">
                          <a:solidFill>
                            <a:srgbClr val="FFFFFF"/>
                          </a:solidFill>
                          <a:latin typeface="Tahoma"/>
                          <a:cs typeface="Tahoma"/>
                        </a:rPr>
                        <a:t>Description</a:t>
                      </a:r>
                      <a:endParaRPr sz="14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marL="130175" marR="123825" algn="ctr">
                        <a:lnSpc>
                          <a:spcPct val="100000"/>
                        </a:lnSpc>
                        <a:spcBef>
                          <a:spcPts val="415"/>
                        </a:spcBef>
                      </a:pPr>
                      <a:r>
                        <a:rPr sz="1400" b="1" dirty="0">
                          <a:solidFill>
                            <a:srgbClr val="FFFFFF"/>
                          </a:solidFill>
                          <a:latin typeface="Tahoma"/>
                          <a:cs typeface="Tahoma"/>
                        </a:rPr>
                        <a:t>A</a:t>
                      </a:r>
                      <a:r>
                        <a:rPr sz="1400" b="1" spc="-5" dirty="0">
                          <a:solidFill>
                            <a:srgbClr val="FFFFFF"/>
                          </a:solidFill>
                          <a:latin typeface="Tahoma"/>
                          <a:cs typeface="Tahoma"/>
                        </a:rPr>
                        <a:t> </a:t>
                      </a:r>
                      <a:r>
                        <a:rPr sz="1400" b="1" spc="-35" dirty="0">
                          <a:solidFill>
                            <a:srgbClr val="FFFFFF"/>
                          </a:solidFill>
                          <a:latin typeface="Tahoma"/>
                          <a:cs typeface="Tahoma"/>
                        </a:rPr>
                        <a:t>la </a:t>
                      </a:r>
                      <a:r>
                        <a:rPr sz="1400" b="1" spc="-10" dirty="0">
                          <a:solidFill>
                            <a:srgbClr val="FFFFFF"/>
                          </a:solidFill>
                          <a:latin typeface="Tahoma"/>
                          <a:cs typeface="Tahoma"/>
                        </a:rPr>
                        <a:t>Carte Pricing </a:t>
                      </a:r>
                      <a:r>
                        <a:rPr sz="1400" b="1" spc="-25" dirty="0">
                          <a:solidFill>
                            <a:srgbClr val="FFFFFF"/>
                          </a:solidFill>
                          <a:latin typeface="Tahoma"/>
                          <a:cs typeface="Tahoma"/>
                        </a:rPr>
                        <a:t>Per </a:t>
                      </a:r>
                      <a:r>
                        <a:rPr sz="1400" b="1" spc="-10" dirty="0">
                          <a:solidFill>
                            <a:srgbClr val="FFFFFF"/>
                          </a:solidFill>
                          <a:latin typeface="Tahoma"/>
                          <a:cs typeface="Tahoma"/>
                        </a:rPr>
                        <a:t>Learner</a:t>
                      </a:r>
                      <a:endParaRPr sz="1400">
                        <a:latin typeface="Tahoma"/>
                        <a:cs typeface="Tahoma"/>
                      </a:endParaRPr>
                    </a:p>
                  </a:txBody>
                  <a:tcPr marL="0" marR="0" marT="79058"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extLst>
                  <a:ext uri="{0D108BD9-81ED-4DB2-BD59-A6C34878D82A}">
                    <a16:rowId xmlns:a16="http://schemas.microsoft.com/office/drawing/2014/main" val="10000"/>
                  </a:ext>
                </a:extLst>
              </a:tr>
              <a:tr h="994832">
                <a:tc>
                  <a:txBody>
                    <a:bodyPr/>
                    <a:lstStyle/>
                    <a:p>
                      <a:pPr>
                        <a:lnSpc>
                          <a:spcPct val="100000"/>
                        </a:lnSpc>
                        <a:spcBef>
                          <a:spcPts val="990"/>
                        </a:spcBef>
                      </a:pPr>
                      <a:endParaRPr sz="1400">
                        <a:latin typeface="Times New Roman"/>
                        <a:cs typeface="Times New Roman"/>
                      </a:endParaRPr>
                    </a:p>
                    <a:p>
                      <a:pPr marL="91440">
                        <a:lnSpc>
                          <a:spcPct val="100000"/>
                        </a:lnSpc>
                      </a:pPr>
                      <a:r>
                        <a:rPr sz="1400" b="1" dirty="0">
                          <a:latin typeface="Tahoma"/>
                          <a:cs typeface="Tahoma"/>
                        </a:rPr>
                        <a:t>1</a:t>
                      </a:r>
                      <a:r>
                        <a:rPr sz="1400" b="1" spc="-15" dirty="0">
                          <a:latin typeface="Tahoma"/>
                          <a:cs typeface="Tahoma"/>
                        </a:rPr>
                        <a:t> </a:t>
                      </a:r>
                      <a:r>
                        <a:rPr sz="1400" dirty="0">
                          <a:latin typeface="Tahoma"/>
                          <a:cs typeface="Tahoma"/>
                        </a:rPr>
                        <a:t>Full</a:t>
                      </a:r>
                      <a:r>
                        <a:rPr sz="1400" spc="-20" dirty="0">
                          <a:latin typeface="Tahoma"/>
                          <a:cs typeface="Tahoma"/>
                        </a:rPr>
                        <a:t> </a:t>
                      </a:r>
                      <a:r>
                        <a:rPr sz="1400" spc="-10" dirty="0">
                          <a:latin typeface="Tahoma"/>
                          <a:cs typeface="Tahoma"/>
                        </a:rPr>
                        <a:t>Five-</a:t>
                      </a:r>
                      <a:r>
                        <a:rPr sz="1400" dirty="0">
                          <a:latin typeface="Tahoma"/>
                          <a:cs typeface="Tahoma"/>
                        </a:rPr>
                        <a:t>Day</a:t>
                      </a:r>
                      <a:r>
                        <a:rPr sz="1400" spc="-5" dirty="0">
                          <a:latin typeface="Tahoma"/>
                          <a:cs typeface="Tahoma"/>
                        </a:rPr>
                        <a:t> </a:t>
                      </a:r>
                      <a:r>
                        <a:rPr sz="1400" dirty="0">
                          <a:latin typeface="Tahoma"/>
                          <a:cs typeface="Tahoma"/>
                        </a:rPr>
                        <a:t>Conference</a:t>
                      </a:r>
                      <a:r>
                        <a:rPr sz="1400" spc="-20" dirty="0">
                          <a:latin typeface="Tahoma"/>
                          <a:cs typeface="Tahoma"/>
                        </a:rPr>
                        <a:t> </a:t>
                      </a:r>
                      <a:r>
                        <a:rPr sz="1400" spc="-10" dirty="0">
                          <a:latin typeface="Tahoma"/>
                          <a:cs typeface="Tahoma"/>
                        </a:rPr>
                        <a:t>Passes****</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990"/>
                        </a:spcBef>
                      </a:pPr>
                      <a:endParaRPr sz="1400">
                        <a:latin typeface="Times New Roman"/>
                        <a:cs typeface="Times New Roman"/>
                      </a:endParaRPr>
                    </a:p>
                    <a:p>
                      <a:pPr algn="ctr">
                        <a:lnSpc>
                          <a:spcPct val="100000"/>
                        </a:lnSpc>
                      </a:pPr>
                      <a:r>
                        <a:rPr sz="1400" spc="-50" dirty="0">
                          <a:latin typeface="Tahoma"/>
                          <a:cs typeface="Tahoma"/>
                        </a:rPr>
                        <a:t>X</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gridSpan="2">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hMerge="1">
                  <a:txBody>
                    <a:bodyPr/>
                    <a:lstStyle/>
                    <a:p>
                      <a:endParaRPr/>
                    </a:p>
                  </a:txBody>
                  <a:tcPr marL="0" marR="0" marT="0" marB="0"/>
                </a:tc>
                <a:tc>
                  <a:txBody>
                    <a:bodyPr/>
                    <a:lstStyle/>
                    <a:p>
                      <a:pPr>
                        <a:lnSpc>
                          <a:spcPct val="100000"/>
                        </a:lnSpc>
                        <a:spcBef>
                          <a:spcPts val="990"/>
                        </a:spcBef>
                      </a:pPr>
                      <a:endParaRPr sz="1400">
                        <a:latin typeface="Times New Roman"/>
                        <a:cs typeface="Times New Roman"/>
                      </a:endParaRPr>
                    </a:p>
                    <a:p>
                      <a:pPr algn="ctr">
                        <a:lnSpc>
                          <a:spcPct val="100000"/>
                        </a:lnSpc>
                      </a:pPr>
                      <a:r>
                        <a:rPr sz="1400" spc="-50" dirty="0">
                          <a:latin typeface="Tahoma"/>
                          <a:cs typeface="Tahoma"/>
                        </a:rPr>
                        <a:t>X</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990"/>
                        </a:spcBef>
                      </a:pPr>
                      <a:endParaRPr sz="1400">
                        <a:latin typeface="Times New Roman"/>
                        <a:cs typeface="Times New Roman"/>
                      </a:endParaRPr>
                    </a:p>
                    <a:p>
                      <a:pPr algn="ctr">
                        <a:lnSpc>
                          <a:spcPct val="100000"/>
                        </a:lnSpc>
                      </a:pPr>
                      <a:r>
                        <a:rPr sz="1400" spc="-50" dirty="0">
                          <a:latin typeface="Tahoma"/>
                          <a:cs typeface="Tahoma"/>
                        </a:rPr>
                        <a:t>X</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990"/>
                        </a:spcBef>
                      </a:pPr>
                      <a:endParaRPr sz="1400">
                        <a:latin typeface="Times New Roman"/>
                        <a:cs typeface="Times New Roman"/>
                      </a:endParaRPr>
                    </a:p>
                    <a:p>
                      <a:pPr algn="ctr">
                        <a:lnSpc>
                          <a:spcPct val="100000"/>
                        </a:lnSpc>
                      </a:pPr>
                      <a:r>
                        <a:rPr sz="1400" spc="-25" dirty="0">
                          <a:latin typeface="Tahoma"/>
                          <a:cs typeface="Tahoma"/>
                        </a:rPr>
                        <a:t>X*</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990"/>
                        </a:spcBef>
                      </a:pPr>
                      <a:endParaRPr sz="1400">
                        <a:latin typeface="Times New Roman"/>
                        <a:cs typeface="Times New Roman"/>
                      </a:endParaRPr>
                    </a:p>
                    <a:p>
                      <a:pPr algn="ctr">
                        <a:lnSpc>
                          <a:spcPct val="100000"/>
                        </a:lnSpc>
                      </a:pPr>
                      <a:r>
                        <a:rPr sz="1400" spc="-25" dirty="0">
                          <a:latin typeface="Tahoma"/>
                          <a:cs typeface="Tahoma"/>
                        </a:rPr>
                        <a:t>X*</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80"/>
                        </a:spcBef>
                      </a:pPr>
                      <a:endParaRPr sz="1100">
                        <a:latin typeface="Times New Roman"/>
                        <a:cs typeface="Times New Roman"/>
                      </a:endParaRPr>
                    </a:p>
                    <a:p>
                      <a:pPr marL="132715" marR="125095" indent="-635" algn="ctr">
                        <a:lnSpc>
                          <a:spcPct val="100000"/>
                        </a:lnSpc>
                        <a:spcBef>
                          <a:spcPts val="5"/>
                        </a:spcBef>
                      </a:pPr>
                      <a:r>
                        <a:rPr sz="1100" dirty="0">
                          <a:latin typeface="Tahoma"/>
                          <a:cs typeface="Tahoma"/>
                        </a:rPr>
                        <a:t>This</a:t>
                      </a:r>
                      <a:r>
                        <a:rPr sz="1100" spc="-10" dirty="0">
                          <a:latin typeface="Tahoma"/>
                          <a:cs typeface="Tahoma"/>
                        </a:rPr>
                        <a:t> </a:t>
                      </a:r>
                      <a:r>
                        <a:rPr sz="1100" dirty="0">
                          <a:latin typeface="Tahoma"/>
                          <a:cs typeface="Tahoma"/>
                        </a:rPr>
                        <a:t>bundle</a:t>
                      </a:r>
                      <a:r>
                        <a:rPr sz="1100" spc="-30" dirty="0">
                          <a:latin typeface="Tahoma"/>
                          <a:cs typeface="Tahoma"/>
                        </a:rPr>
                        <a:t> </a:t>
                      </a:r>
                      <a:r>
                        <a:rPr sz="1100" dirty="0">
                          <a:latin typeface="Tahoma"/>
                          <a:cs typeface="Tahoma"/>
                        </a:rPr>
                        <a:t>includes</a:t>
                      </a:r>
                      <a:r>
                        <a:rPr sz="1100" spc="-25" dirty="0">
                          <a:latin typeface="Tahoma"/>
                          <a:cs typeface="Tahoma"/>
                        </a:rPr>
                        <a:t> </a:t>
                      </a:r>
                      <a:r>
                        <a:rPr sz="1100" dirty="0">
                          <a:latin typeface="Tahoma"/>
                          <a:cs typeface="Tahoma"/>
                        </a:rPr>
                        <a:t>five</a:t>
                      </a:r>
                      <a:r>
                        <a:rPr sz="1100" spc="-10" dirty="0">
                          <a:latin typeface="Tahoma"/>
                          <a:cs typeface="Tahoma"/>
                        </a:rPr>
                        <a:t> </a:t>
                      </a:r>
                      <a:r>
                        <a:rPr sz="1100" dirty="0">
                          <a:latin typeface="Tahoma"/>
                          <a:cs typeface="Tahoma"/>
                        </a:rPr>
                        <a:t>Interactive</a:t>
                      </a:r>
                      <a:r>
                        <a:rPr sz="1100" spc="-20" dirty="0">
                          <a:latin typeface="Tahoma"/>
                          <a:cs typeface="Tahoma"/>
                        </a:rPr>
                        <a:t> </a:t>
                      </a:r>
                      <a:r>
                        <a:rPr sz="1100" dirty="0">
                          <a:latin typeface="Tahoma"/>
                          <a:cs typeface="Tahoma"/>
                        </a:rPr>
                        <a:t>Line</a:t>
                      </a:r>
                      <a:r>
                        <a:rPr sz="1100" spc="-20" dirty="0">
                          <a:latin typeface="Tahoma"/>
                          <a:cs typeface="Tahoma"/>
                        </a:rPr>
                        <a:t> </a:t>
                      </a:r>
                      <a:r>
                        <a:rPr sz="1100" dirty="0">
                          <a:latin typeface="Tahoma"/>
                          <a:cs typeface="Tahoma"/>
                        </a:rPr>
                        <a:t>Online</a:t>
                      </a:r>
                      <a:r>
                        <a:rPr sz="1100" spc="-25" dirty="0">
                          <a:latin typeface="Tahoma"/>
                          <a:cs typeface="Tahoma"/>
                        </a:rPr>
                        <a:t> </a:t>
                      </a:r>
                      <a:r>
                        <a:rPr sz="1100" spc="-10" dirty="0">
                          <a:latin typeface="Tahoma"/>
                          <a:cs typeface="Tahoma"/>
                        </a:rPr>
                        <a:t>passes. </a:t>
                      </a:r>
                      <a:r>
                        <a:rPr sz="1100" dirty="0">
                          <a:latin typeface="Tahoma"/>
                          <a:cs typeface="Tahoma"/>
                        </a:rPr>
                        <a:t>Choose</a:t>
                      </a:r>
                      <a:r>
                        <a:rPr sz="1100" spc="-30" dirty="0">
                          <a:latin typeface="Tahoma"/>
                          <a:cs typeface="Tahoma"/>
                        </a:rPr>
                        <a:t> </a:t>
                      </a:r>
                      <a:r>
                        <a:rPr sz="1100" dirty="0">
                          <a:latin typeface="Tahoma"/>
                          <a:cs typeface="Tahoma"/>
                        </a:rPr>
                        <a:t>from</a:t>
                      </a:r>
                      <a:r>
                        <a:rPr sz="1100" spc="-5" dirty="0">
                          <a:latin typeface="Tahoma"/>
                          <a:cs typeface="Tahoma"/>
                        </a:rPr>
                        <a:t> </a:t>
                      </a:r>
                      <a:r>
                        <a:rPr sz="1100" dirty="0">
                          <a:latin typeface="Tahoma"/>
                          <a:cs typeface="Tahoma"/>
                        </a:rPr>
                        <a:t>a</a:t>
                      </a:r>
                      <a:r>
                        <a:rPr sz="1100" spc="-15" dirty="0">
                          <a:latin typeface="Tahoma"/>
                          <a:cs typeface="Tahoma"/>
                        </a:rPr>
                        <a:t> </a:t>
                      </a:r>
                      <a:r>
                        <a:rPr sz="1100" dirty="0">
                          <a:latin typeface="Tahoma"/>
                          <a:cs typeface="Tahoma"/>
                        </a:rPr>
                        <a:t>robust</a:t>
                      </a:r>
                      <a:r>
                        <a:rPr sz="1100" spc="-10" dirty="0">
                          <a:latin typeface="Tahoma"/>
                          <a:cs typeface="Tahoma"/>
                        </a:rPr>
                        <a:t> </a:t>
                      </a:r>
                      <a:r>
                        <a:rPr sz="1100" dirty="0">
                          <a:latin typeface="Tahoma"/>
                          <a:cs typeface="Tahoma"/>
                        </a:rPr>
                        <a:t>catalog</a:t>
                      </a:r>
                      <a:r>
                        <a:rPr sz="1100" spc="-15" dirty="0">
                          <a:latin typeface="Tahoma"/>
                          <a:cs typeface="Tahoma"/>
                        </a:rPr>
                        <a:t> </a:t>
                      </a:r>
                      <a:r>
                        <a:rPr sz="1100" dirty="0">
                          <a:latin typeface="Tahoma"/>
                          <a:cs typeface="Tahoma"/>
                        </a:rPr>
                        <a:t>of</a:t>
                      </a:r>
                      <a:r>
                        <a:rPr sz="1100" spc="-10" dirty="0">
                          <a:latin typeface="Tahoma"/>
                          <a:cs typeface="Tahoma"/>
                        </a:rPr>
                        <a:t> </a:t>
                      </a:r>
                      <a:r>
                        <a:rPr sz="1100" dirty="0">
                          <a:latin typeface="Tahoma"/>
                          <a:cs typeface="Tahoma"/>
                        </a:rPr>
                        <a:t>live</a:t>
                      </a:r>
                      <a:r>
                        <a:rPr sz="1100" spc="-10" dirty="0">
                          <a:latin typeface="Tahoma"/>
                          <a:cs typeface="Tahoma"/>
                        </a:rPr>
                        <a:t> </a:t>
                      </a:r>
                      <a:r>
                        <a:rPr sz="1100" dirty="0">
                          <a:latin typeface="Tahoma"/>
                          <a:cs typeface="Tahoma"/>
                        </a:rPr>
                        <a:t>online</a:t>
                      </a:r>
                      <a:r>
                        <a:rPr sz="1100" spc="-15" dirty="0">
                          <a:latin typeface="Tahoma"/>
                          <a:cs typeface="Tahoma"/>
                        </a:rPr>
                        <a:t> </a:t>
                      </a:r>
                      <a:r>
                        <a:rPr sz="1100" dirty="0">
                          <a:latin typeface="Tahoma"/>
                          <a:cs typeface="Tahoma"/>
                        </a:rPr>
                        <a:t>classes</a:t>
                      </a:r>
                      <a:r>
                        <a:rPr sz="1100" spc="-20" dirty="0">
                          <a:latin typeface="Tahoma"/>
                          <a:cs typeface="Tahoma"/>
                        </a:rPr>
                        <a:t> </a:t>
                      </a:r>
                      <a:r>
                        <a:rPr sz="1100" spc="-10" dirty="0">
                          <a:latin typeface="Tahoma"/>
                          <a:cs typeface="Tahoma"/>
                        </a:rPr>
                        <a:t>ranging </a:t>
                      </a:r>
                      <a:r>
                        <a:rPr sz="1100" dirty="0">
                          <a:latin typeface="Tahoma"/>
                          <a:cs typeface="Tahoma"/>
                        </a:rPr>
                        <a:t>from</a:t>
                      </a:r>
                      <a:r>
                        <a:rPr sz="1100" spc="-15" dirty="0">
                          <a:latin typeface="Tahoma"/>
                          <a:cs typeface="Tahoma"/>
                        </a:rPr>
                        <a:t> </a:t>
                      </a:r>
                      <a:r>
                        <a:rPr sz="1100" dirty="0">
                          <a:latin typeface="Tahoma"/>
                          <a:cs typeface="Tahoma"/>
                        </a:rPr>
                        <a:t>two to</a:t>
                      </a:r>
                      <a:r>
                        <a:rPr sz="1100" spc="-5" dirty="0">
                          <a:latin typeface="Tahoma"/>
                          <a:cs typeface="Tahoma"/>
                        </a:rPr>
                        <a:t> </a:t>
                      </a:r>
                      <a:r>
                        <a:rPr sz="1100" dirty="0">
                          <a:latin typeface="Tahoma"/>
                          <a:cs typeface="Tahoma"/>
                        </a:rPr>
                        <a:t>four</a:t>
                      </a:r>
                      <a:r>
                        <a:rPr sz="1100" spc="-10" dirty="0">
                          <a:latin typeface="Tahoma"/>
                          <a:cs typeface="Tahoma"/>
                        </a:rPr>
                        <a:t> </a:t>
                      </a:r>
                      <a:r>
                        <a:rPr sz="1100" dirty="0">
                          <a:latin typeface="Tahoma"/>
                          <a:cs typeface="Tahoma"/>
                        </a:rPr>
                        <a:t>days</a:t>
                      </a:r>
                      <a:r>
                        <a:rPr sz="1100" spc="-10" dirty="0">
                          <a:latin typeface="Tahoma"/>
                          <a:cs typeface="Tahoma"/>
                        </a:rPr>
                        <a:t> </a:t>
                      </a:r>
                      <a:r>
                        <a:rPr sz="1100" dirty="0">
                          <a:latin typeface="Tahoma"/>
                          <a:cs typeface="Tahoma"/>
                        </a:rPr>
                        <a:t>of</a:t>
                      </a:r>
                      <a:r>
                        <a:rPr sz="1100" spc="-10" dirty="0">
                          <a:latin typeface="Tahoma"/>
                          <a:cs typeface="Tahoma"/>
                        </a:rPr>
                        <a:t> </a:t>
                      </a:r>
                      <a:r>
                        <a:rPr sz="1100" dirty="0">
                          <a:latin typeface="Tahoma"/>
                          <a:cs typeface="Tahoma"/>
                        </a:rPr>
                        <a:t>training</a:t>
                      </a:r>
                      <a:r>
                        <a:rPr sz="1100" spc="-10" dirty="0">
                          <a:latin typeface="Tahoma"/>
                          <a:cs typeface="Tahoma"/>
                        </a:rPr>
                        <a:t> </a:t>
                      </a:r>
                      <a:r>
                        <a:rPr sz="1100" dirty="0">
                          <a:latin typeface="Tahoma"/>
                          <a:cs typeface="Tahoma"/>
                        </a:rPr>
                        <a:t>from</a:t>
                      </a:r>
                      <a:r>
                        <a:rPr sz="1100" spc="-10" dirty="0">
                          <a:latin typeface="Tahoma"/>
                          <a:cs typeface="Tahoma"/>
                        </a:rPr>
                        <a:t> </a:t>
                      </a:r>
                      <a:r>
                        <a:rPr sz="1100" dirty="0">
                          <a:latin typeface="Tahoma"/>
                          <a:cs typeface="Tahoma"/>
                        </a:rPr>
                        <a:t>a</a:t>
                      </a:r>
                      <a:r>
                        <a:rPr sz="1100" spc="-5" dirty="0">
                          <a:latin typeface="Tahoma"/>
                          <a:cs typeface="Tahoma"/>
                        </a:rPr>
                        <a:t> </a:t>
                      </a:r>
                      <a:r>
                        <a:rPr sz="1100" dirty="0">
                          <a:latin typeface="Tahoma"/>
                          <a:cs typeface="Tahoma"/>
                        </a:rPr>
                        <a:t>data</a:t>
                      </a:r>
                      <a:r>
                        <a:rPr sz="1100" spc="-10" dirty="0">
                          <a:latin typeface="Tahoma"/>
                          <a:cs typeface="Tahoma"/>
                        </a:rPr>
                        <a:t> </a:t>
                      </a:r>
                      <a:r>
                        <a:rPr sz="1100" dirty="0">
                          <a:latin typeface="Tahoma"/>
                          <a:cs typeface="Tahoma"/>
                        </a:rPr>
                        <a:t>expert</a:t>
                      </a:r>
                      <a:r>
                        <a:rPr sz="1100" spc="-15" dirty="0">
                          <a:latin typeface="Tahoma"/>
                          <a:cs typeface="Tahoma"/>
                        </a:rPr>
                        <a:t> </a:t>
                      </a:r>
                      <a:r>
                        <a:rPr sz="1100" spc="-20" dirty="0">
                          <a:latin typeface="Tahoma"/>
                          <a:cs typeface="Tahoma"/>
                        </a:rPr>
                        <a:t>while </a:t>
                      </a:r>
                      <a:r>
                        <a:rPr sz="1100" dirty="0">
                          <a:latin typeface="Tahoma"/>
                          <a:cs typeface="Tahoma"/>
                        </a:rPr>
                        <a:t>networking</a:t>
                      </a:r>
                      <a:r>
                        <a:rPr sz="1100" spc="-35" dirty="0">
                          <a:latin typeface="Tahoma"/>
                          <a:cs typeface="Tahoma"/>
                        </a:rPr>
                        <a:t> </a:t>
                      </a:r>
                      <a:r>
                        <a:rPr sz="1100" dirty="0">
                          <a:latin typeface="Tahoma"/>
                          <a:cs typeface="Tahoma"/>
                        </a:rPr>
                        <a:t>and</a:t>
                      </a:r>
                      <a:r>
                        <a:rPr sz="1100" spc="-25" dirty="0">
                          <a:latin typeface="Tahoma"/>
                          <a:cs typeface="Tahoma"/>
                        </a:rPr>
                        <a:t> </a:t>
                      </a:r>
                      <a:r>
                        <a:rPr sz="1100" dirty="0">
                          <a:latin typeface="Tahoma"/>
                          <a:cs typeface="Tahoma"/>
                        </a:rPr>
                        <a:t>learning</a:t>
                      </a:r>
                      <a:r>
                        <a:rPr sz="1100" spc="-30" dirty="0">
                          <a:latin typeface="Tahoma"/>
                          <a:cs typeface="Tahoma"/>
                        </a:rPr>
                        <a:t> </a:t>
                      </a:r>
                      <a:r>
                        <a:rPr sz="1100" dirty="0">
                          <a:latin typeface="Tahoma"/>
                          <a:cs typeface="Tahoma"/>
                        </a:rPr>
                        <a:t>with</a:t>
                      </a:r>
                      <a:r>
                        <a:rPr sz="1100" spc="-10" dirty="0">
                          <a:latin typeface="Tahoma"/>
                          <a:cs typeface="Tahoma"/>
                        </a:rPr>
                        <a:t> </a:t>
                      </a:r>
                      <a:r>
                        <a:rPr sz="1100" dirty="0">
                          <a:latin typeface="Tahoma"/>
                          <a:cs typeface="Tahoma"/>
                        </a:rPr>
                        <a:t>classmates.</a:t>
                      </a:r>
                      <a:r>
                        <a:rPr sz="1100" spc="-30" dirty="0">
                          <a:latin typeface="Tahoma"/>
                          <a:cs typeface="Tahoma"/>
                        </a:rPr>
                        <a:t> </a:t>
                      </a:r>
                      <a:r>
                        <a:rPr sz="1100" spc="-25" dirty="0">
                          <a:latin typeface="Tahoma"/>
                          <a:cs typeface="Tahoma"/>
                        </a:rPr>
                        <a:t>**</a:t>
                      </a:r>
                      <a:endParaRPr sz="1100">
                        <a:latin typeface="Tahoma"/>
                        <a:cs typeface="Tahoma"/>
                      </a:endParaRPr>
                    </a:p>
                  </a:txBody>
                  <a:tcPr marL="0" marR="0" marT="1524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100">
                        <a:latin typeface="Times New Roman"/>
                        <a:cs typeface="Times New Roman"/>
                      </a:endParaRPr>
                    </a:p>
                    <a:p>
                      <a:pPr>
                        <a:lnSpc>
                          <a:spcPct val="100000"/>
                        </a:lnSpc>
                        <a:spcBef>
                          <a:spcPts val="540"/>
                        </a:spcBef>
                      </a:pPr>
                      <a:endParaRPr sz="1100">
                        <a:latin typeface="Times New Roman"/>
                        <a:cs typeface="Times New Roman"/>
                      </a:endParaRPr>
                    </a:p>
                    <a:p>
                      <a:pPr algn="ctr">
                        <a:lnSpc>
                          <a:spcPct val="100000"/>
                        </a:lnSpc>
                      </a:pPr>
                      <a:r>
                        <a:rPr sz="1100" spc="-10" dirty="0">
                          <a:latin typeface="Tahoma"/>
                          <a:cs typeface="Tahoma"/>
                        </a:rPr>
                        <a:t>$3,995</a:t>
                      </a:r>
                      <a:endParaRPr sz="1100">
                        <a:latin typeface="Tahoma"/>
                        <a:cs typeface="Tahoma"/>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extLst>
                  <a:ext uri="{0D108BD9-81ED-4DB2-BD59-A6C34878D82A}">
                    <a16:rowId xmlns:a16="http://schemas.microsoft.com/office/drawing/2014/main" val="10001"/>
                  </a:ext>
                </a:extLst>
              </a:tr>
              <a:tr h="994832">
                <a:tc>
                  <a:txBody>
                    <a:bodyPr/>
                    <a:lstStyle/>
                    <a:p>
                      <a:pPr>
                        <a:lnSpc>
                          <a:spcPct val="100000"/>
                        </a:lnSpc>
                        <a:spcBef>
                          <a:spcPts val="990"/>
                        </a:spcBef>
                      </a:pPr>
                      <a:endParaRPr sz="1400">
                        <a:latin typeface="Times New Roman"/>
                        <a:cs typeface="Times New Roman"/>
                      </a:endParaRPr>
                    </a:p>
                    <a:p>
                      <a:pPr marL="90805">
                        <a:lnSpc>
                          <a:spcPct val="100000"/>
                        </a:lnSpc>
                      </a:pPr>
                      <a:r>
                        <a:rPr sz="1400" b="1" dirty="0">
                          <a:latin typeface="Tahoma"/>
                          <a:cs typeface="Tahoma"/>
                        </a:rPr>
                        <a:t>6</a:t>
                      </a:r>
                      <a:r>
                        <a:rPr sz="1400" b="1" spc="5" dirty="0">
                          <a:latin typeface="Tahoma"/>
                          <a:cs typeface="Tahoma"/>
                        </a:rPr>
                        <a:t> </a:t>
                      </a:r>
                      <a:r>
                        <a:rPr sz="1400" dirty="0">
                          <a:latin typeface="Tahoma"/>
                          <a:cs typeface="Tahoma"/>
                        </a:rPr>
                        <a:t>Interactive</a:t>
                      </a:r>
                      <a:r>
                        <a:rPr sz="1400" spc="-20" dirty="0">
                          <a:latin typeface="Tahoma"/>
                          <a:cs typeface="Tahoma"/>
                        </a:rPr>
                        <a:t> </a:t>
                      </a:r>
                      <a:r>
                        <a:rPr sz="1400" dirty="0">
                          <a:latin typeface="Tahoma"/>
                          <a:cs typeface="Tahoma"/>
                        </a:rPr>
                        <a:t>Live</a:t>
                      </a:r>
                      <a:r>
                        <a:rPr sz="1400" spc="-15" dirty="0">
                          <a:latin typeface="Tahoma"/>
                          <a:cs typeface="Tahoma"/>
                        </a:rPr>
                        <a:t> </a:t>
                      </a:r>
                      <a:r>
                        <a:rPr sz="1400" dirty="0">
                          <a:latin typeface="Tahoma"/>
                          <a:cs typeface="Tahoma"/>
                        </a:rPr>
                        <a:t>Online</a:t>
                      </a:r>
                      <a:r>
                        <a:rPr sz="1400" spc="-25" dirty="0">
                          <a:latin typeface="Tahoma"/>
                          <a:cs typeface="Tahoma"/>
                        </a:rPr>
                        <a:t> </a:t>
                      </a:r>
                      <a:r>
                        <a:rPr sz="1400" dirty="0">
                          <a:latin typeface="Tahoma"/>
                          <a:cs typeface="Tahoma"/>
                        </a:rPr>
                        <a:t>Class</a:t>
                      </a:r>
                      <a:r>
                        <a:rPr sz="1400" spc="-20" dirty="0">
                          <a:latin typeface="Tahoma"/>
                          <a:cs typeface="Tahoma"/>
                        </a:rPr>
                        <a:t> </a:t>
                      </a:r>
                      <a:r>
                        <a:rPr sz="1400" spc="-10" dirty="0">
                          <a:latin typeface="Tahoma"/>
                          <a:cs typeface="Tahoma"/>
                        </a:rPr>
                        <a:t>Passes****</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990"/>
                        </a:spcBef>
                      </a:pPr>
                      <a:endParaRPr sz="1400">
                        <a:latin typeface="Times New Roman"/>
                        <a:cs typeface="Times New Roman"/>
                      </a:endParaRPr>
                    </a:p>
                    <a:p>
                      <a:pPr algn="ctr">
                        <a:lnSpc>
                          <a:spcPct val="100000"/>
                        </a:lnSpc>
                      </a:pPr>
                      <a:r>
                        <a:rPr sz="1400" spc="-50" dirty="0">
                          <a:latin typeface="Tahoma"/>
                          <a:cs typeface="Tahoma"/>
                        </a:rPr>
                        <a:t>X</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gridSpan="2">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hMerge="1">
                  <a:txBody>
                    <a:bodyPr/>
                    <a:lstStyle/>
                    <a:p>
                      <a:endParaRPr/>
                    </a:p>
                  </a:txBody>
                  <a:tcPr marL="0" marR="0" marT="0" marB="0"/>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990"/>
                        </a:spcBef>
                      </a:pPr>
                      <a:endParaRPr sz="1400">
                        <a:latin typeface="Times New Roman"/>
                        <a:cs typeface="Times New Roman"/>
                      </a:endParaRPr>
                    </a:p>
                    <a:p>
                      <a:pPr algn="ctr">
                        <a:lnSpc>
                          <a:spcPct val="100000"/>
                        </a:lnSpc>
                      </a:pPr>
                      <a:r>
                        <a:rPr sz="1400" spc="-50" dirty="0">
                          <a:latin typeface="Tahoma"/>
                          <a:cs typeface="Tahoma"/>
                        </a:rPr>
                        <a:t>X</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990"/>
                        </a:spcBef>
                      </a:pPr>
                      <a:endParaRPr sz="1400">
                        <a:latin typeface="Times New Roman"/>
                        <a:cs typeface="Times New Roman"/>
                      </a:endParaRPr>
                    </a:p>
                    <a:p>
                      <a:pPr algn="ctr">
                        <a:lnSpc>
                          <a:spcPct val="100000"/>
                        </a:lnSpc>
                      </a:pPr>
                      <a:r>
                        <a:rPr sz="1400" spc="-20" dirty="0">
                          <a:latin typeface="Tahoma"/>
                          <a:cs typeface="Tahoma"/>
                        </a:rPr>
                        <a:t>X***</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80"/>
                        </a:spcBef>
                      </a:pPr>
                      <a:endParaRPr sz="1100">
                        <a:latin typeface="Times New Roman"/>
                        <a:cs typeface="Times New Roman"/>
                      </a:endParaRPr>
                    </a:p>
                    <a:p>
                      <a:pPr marL="132715" marR="125095" indent="-635" algn="ctr">
                        <a:lnSpc>
                          <a:spcPct val="100000"/>
                        </a:lnSpc>
                        <a:spcBef>
                          <a:spcPts val="5"/>
                        </a:spcBef>
                      </a:pPr>
                      <a:r>
                        <a:rPr sz="1100" dirty="0">
                          <a:latin typeface="Tahoma"/>
                          <a:cs typeface="Tahoma"/>
                        </a:rPr>
                        <a:t>This</a:t>
                      </a:r>
                      <a:r>
                        <a:rPr sz="1100" spc="-10" dirty="0">
                          <a:latin typeface="Tahoma"/>
                          <a:cs typeface="Tahoma"/>
                        </a:rPr>
                        <a:t> </a:t>
                      </a:r>
                      <a:r>
                        <a:rPr sz="1100" dirty="0">
                          <a:latin typeface="Tahoma"/>
                          <a:cs typeface="Tahoma"/>
                        </a:rPr>
                        <a:t>bundle</a:t>
                      </a:r>
                      <a:r>
                        <a:rPr sz="1100" spc="-30" dirty="0">
                          <a:latin typeface="Tahoma"/>
                          <a:cs typeface="Tahoma"/>
                        </a:rPr>
                        <a:t> </a:t>
                      </a:r>
                      <a:r>
                        <a:rPr sz="1100" dirty="0">
                          <a:latin typeface="Tahoma"/>
                          <a:cs typeface="Tahoma"/>
                        </a:rPr>
                        <a:t>includes</a:t>
                      </a:r>
                      <a:r>
                        <a:rPr sz="1100" spc="-25" dirty="0">
                          <a:latin typeface="Tahoma"/>
                          <a:cs typeface="Tahoma"/>
                        </a:rPr>
                        <a:t> </a:t>
                      </a:r>
                      <a:r>
                        <a:rPr sz="1100" dirty="0">
                          <a:latin typeface="Tahoma"/>
                          <a:cs typeface="Tahoma"/>
                        </a:rPr>
                        <a:t>five</a:t>
                      </a:r>
                      <a:r>
                        <a:rPr sz="1100" spc="-10" dirty="0">
                          <a:latin typeface="Tahoma"/>
                          <a:cs typeface="Tahoma"/>
                        </a:rPr>
                        <a:t> </a:t>
                      </a:r>
                      <a:r>
                        <a:rPr sz="1100" dirty="0">
                          <a:latin typeface="Tahoma"/>
                          <a:cs typeface="Tahoma"/>
                        </a:rPr>
                        <a:t>Interactive</a:t>
                      </a:r>
                      <a:r>
                        <a:rPr sz="1100" spc="-20" dirty="0">
                          <a:latin typeface="Tahoma"/>
                          <a:cs typeface="Tahoma"/>
                        </a:rPr>
                        <a:t> </a:t>
                      </a:r>
                      <a:r>
                        <a:rPr sz="1100" dirty="0">
                          <a:latin typeface="Tahoma"/>
                          <a:cs typeface="Tahoma"/>
                        </a:rPr>
                        <a:t>Line</a:t>
                      </a:r>
                      <a:r>
                        <a:rPr sz="1100" spc="-20" dirty="0">
                          <a:latin typeface="Tahoma"/>
                          <a:cs typeface="Tahoma"/>
                        </a:rPr>
                        <a:t> </a:t>
                      </a:r>
                      <a:r>
                        <a:rPr sz="1100" dirty="0">
                          <a:latin typeface="Tahoma"/>
                          <a:cs typeface="Tahoma"/>
                        </a:rPr>
                        <a:t>Online</a:t>
                      </a:r>
                      <a:r>
                        <a:rPr sz="1100" spc="-25" dirty="0">
                          <a:latin typeface="Tahoma"/>
                          <a:cs typeface="Tahoma"/>
                        </a:rPr>
                        <a:t> </a:t>
                      </a:r>
                      <a:r>
                        <a:rPr sz="1100" spc="-10" dirty="0">
                          <a:latin typeface="Tahoma"/>
                          <a:cs typeface="Tahoma"/>
                        </a:rPr>
                        <a:t>passes. </a:t>
                      </a:r>
                      <a:r>
                        <a:rPr sz="1100" dirty="0">
                          <a:latin typeface="Tahoma"/>
                          <a:cs typeface="Tahoma"/>
                        </a:rPr>
                        <a:t>Choose</a:t>
                      </a:r>
                      <a:r>
                        <a:rPr sz="1100" spc="-30" dirty="0">
                          <a:latin typeface="Tahoma"/>
                          <a:cs typeface="Tahoma"/>
                        </a:rPr>
                        <a:t> </a:t>
                      </a:r>
                      <a:r>
                        <a:rPr sz="1100" dirty="0">
                          <a:latin typeface="Tahoma"/>
                          <a:cs typeface="Tahoma"/>
                        </a:rPr>
                        <a:t>from</a:t>
                      </a:r>
                      <a:r>
                        <a:rPr sz="1100" spc="-5" dirty="0">
                          <a:latin typeface="Tahoma"/>
                          <a:cs typeface="Tahoma"/>
                        </a:rPr>
                        <a:t> </a:t>
                      </a:r>
                      <a:r>
                        <a:rPr sz="1100" dirty="0">
                          <a:latin typeface="Tahoma"/>
                          <a:cs typeface="Tahoma"/>
                        </a:rPr>
                        <a:t>a</a:t>
                      </a:r>
                      <a:r>
                        <a:rPr sz="1100" spc="-15" dirty="0">
                          <a:latin typeface="Tahoma"/>
                          <a:cs typeface="Tahoma"/>
                        </a:rPr>
                        <a:t> </a:t>
                      </a:r>
                      <a:r>
                        <a:rPr sz="1100" dirty="0">
                          <a:latin typeface="Tahoma"/>
                          <a:cs typeface="Tahoma"/>
                        </a:rPr>
                        <a:t>robust</a:t>
                      </a:r>
                      <a:r>
                        <a:rPr sz="1100" spc="-10" dirty="0">
                          <a:latin typeface="Tahoma"/>
                          <a:cs typeface="Tahoma"/>
                        </a:rPr>
                        <a:t> </a:t>
                      </a:r>
                      <a:r>
                        <a:rPr sz="1100" dirty="0">
                          <a:latin typeface="Tahoma"/>
                          <a:cs typeface="Tahoma"/>
                        </a:rPr>
                        <a:t>catalog</a:t>
                      </a:r>
                      <a:r>
                        <a:rPr sz="1100" spc="-15" dirty="0">
                          <a:latin typeface="Tahoma"/>
                          <a:cs typeface="Tahoma"/>
                        </a:rPr>
                        <a:t> </a:t>
                      </a:r>
                      <a:r>
                        <a:rPr sz="1100" dirty="0">
                          <a:latin typeface="Tahoma"/>
                          <a:cs typeface="Tahoma"/>
                        </a:rPr>
                        <a:t>of</a:t>
                      </a:r>
                      <a:r>
                        <a:rPr sz="1100" spc="-10" dirty="0">
                          <a:latin typeface="Tahoma"/>
                          <a:cs typeface="Tahoma"/>
                        </a:rPr>
                        <a:t> </a:t>
                      </a:r>
                      <a:r>
                        <a:rPr sz="1100" dirty="0">
                          <a:latin typeface="Tahoma"/>
                          <a:cs typeface="Tahoma"/>
                        </a:rPr>
                        <a:t>live</a:t>
                      </a:r>
                      <a:r>
                        <a:rPr sz="1100" spc="-10" dirty="0">
                          <a:latin typeface="Tahoma"/>
                          <a:cs typeface="Tahoma"/>
                        </a:rPr>
                        <a:t> </a:t>
                      </a:r>
                      <a:r>
                        <a:rPr sz="1100" dirty="0">
                          <a:latin typeface="Tahoma"/>
                          <a:cs typeface="Tahoma"/>
                        </a:rPr>
                        <a:t>online</a:t>
                      </a:r>
                      <a:r>
                        <a:rPr sz="1100" spc="-15" dirty="0">
                          <a:latin typeface="Tahoma"/>
                          <a:cs typeface="Tahoma"/>
                        </a:rPr>
                        <a:t> </a:t>
                      </a:r>
                      <a:r>
                        <a:rPr sz="1100" dirty="0">
                          <a:latin typeface="Tahoma"/>
                          <a:cs typeface="Tahoma"/>
                        </a:rPr>
                        <a:t>classes</a:t>
                      </a:r>
                      <a:r>
                        <a:rPr sz="1100" spc="-20" dirty="0">
                          <a:latin typeface="Tahoma"/>
                          <a:cs typeface="Tahoma"/>
                        </a:rPr>
                        <a:t> </a:t>
                      </a:r>
                      <a:r>
                        <a:rPr sz="1100" spc="-10" dirty="0">
                          <a:latin typeface="Tahoma"/>
                          <a:cs typeface="Tahoma"/>
                        </a:rPr>
                        <a:t>ranging </a:t>
                      </a:r>
                      <a:r>
                        <a:rPr sz="1100" dirty="0">
                          <a:latin typeface="Tahoma"/>
                          <a:cs typeface="Tahoma"/>
                        </a:rPr>
                        <a:t>from</a:t>
                      </a:r>
                      <a:r>
                        <a:rPr sz="1100" spc="-15" dirty="0">
                          <a:latin typeface="Tahoma"/>
                          <a:cs typeface="Tahoma"/>
                        </a:rPr>
                        <a:t> </a:t>
                      </a:r>
                      <a:r>
                        <a:rPr sz="1100" dirty="0">
                          <a:latin typeface="Tahoma"/>
                          <a:cs typeface="Tahoma"/>
                        </a:rPr>
                        <a:t>two to</a:t>
                      </a:r>
                      <a:r>
                        <a:rPr sz="1100" spc="-5" dirty="0">
                          <a:latin typeface="Tahoma"/>
                          <a:cs typeface="Tahoma"/>
                        </a:rPr>
                        <a:t> </a:t>
                      </a:r>
                      <a:r>
                        <a:rPr sz="1100" dirty="0">
                          <a:latin typeface="Tahoma"/>
                          <a:cs typeface="Tahoma"/>
                        </a:rPr>
                        <a:t>four</a:t>
                      </a:r>
                      <a:r>
                        <a:rPr sz="1100" spc="-10" dirty="0">
                          <a:latin typeface="Tahoma"/>
                          <a:cs typeface="Tahoma"/>
                        </a:rPr>
                        <a:t> </a:t>
                      </a:r>
                      <a:r>
                        <a:rPr sz="1100" dirty="0">
                          <a:latin typeface="Tahoma"/>
                          <a:cs typeface="Tahoma"/>
                        </a:rPr>
                        <a:t>days</a:t>
                      </a:r>
                      <a:r>
                        <a:rPr sz="1100" spc="-10" dirty="0">
                          <a:latin typeface="Tahoma"/>
                          <a:cs typeface="Tahoma"/>
                        </a:rPr>
                        <a:t> </a:t>
                      </a:r>
                      <a:r>
                        <a:rPr sz="1100" dirty="0">
                          <a:latin typeface="Tahoma"/>
                          <a:cs typeface="Tahoma"/>
                        </a:rPr>
                        <a:t>of</a:t>
                      </a:r>
                      <a:r>
                        <a:rPr sz="1100" spc="-10" dirty="0">
                          <a:latin typeface="Tahoma"/>
                          <a:cs typeface="Tahoma"/>
                        </a:rPr>
                        <a:t> </a:t>
                      </a:r>
                      <a:r>
                        <a:rPr sz="1100" dirty="0">
                          <a:latin typeface="Tahoma"/>
                          <a:cs typeface="Tahoma"/>
                        </a:rPr>
                        <a:t>training</a:t>
                      </a:r>
                      <a:r>
                        <a:rPr sz="1100" spc="-10" dirty="0">
                          <a:latin typeface="Tahoma"/>
                          <a:cs typeface="Tahoma"/>
                        </a:rPr>
                        <a:t> </a:t>
                      </a:r>
                      <a:r>
                        <a:rPr sz="1100" dirty="0">
                          <a:latin typeface="Tahoma"/>
                          <a:cs typeface="Tahoma"/>
                        </a:rPr>
                        <a:t>from</a:t>
                      </a:r>
                      <a:r>
                        <a:rPr sz="1100" spc="-10" dirty="0">
                          <a:latin typeface="Tahoma"/>
                          <a:cs typeface="Tahoma"/>
                        </a:rPr>
                        <a:t> </a:t>
                      </a:r>
                      <a:r>
                        <a:rPr sz="1100" dirty="0">
                          <a:latin typeface="Tahoma"/>
                          <a:cs typeface="Tahoma"/>
                        </a:rPr>
                        <a:t>a</a:t>
                      </a:r>
                      <a:r>
                        <a:rPr sz="1100" spc="-5" dirty="0">
                          <a:latin typeface="Tahoma"/>
                          <a:cs typeface="Tahoma"/>
                        </a:rPr>
                        <a:t> </a:t>
                      </a:r>
                      <a:r>
                        <a:rPr sz="1100" dirty="0">
                          <a:latin typeface="Tahoma"/>
                          <a:cs typeface="Tahoma"/>
                        </a:rPr>
                        <a:t>data</a:t>
                      </a:r>
                      <a:r>
                        <a:rPr sz="1100" spc="-10" dirty="0">
                          <a:latin typeface="Tahoma"/>
                          <a:cs typeface="Tahoma"/>
                        </a:rPr>
                        <a:t> </a:t>
                      </a:r>
                      <a:r>
                        <a:rPr sz="1100" dirty="0">
                          <a:latin typeface="Tahoma"/>
                          <a:cs typeface="Tahoma"/>
                        </a:rPr>
                        <a:t>expert</a:t>
                      </a:r>
                      <a:r>
                        <a:rPr sz="1100" spc="-15" dirty="0">
                          <a:latin typeface="Tahoma"/>
                          <a:cs typeface="Tahoma"/>
                        </a:rPr>
                        <a:t> </a:t>
                      </a:r>
                      <a:r>
                        <a:rPr sz="1100" spc="-20" dirty="0">
                          <a:latin typeface="Tahoma"/>
                          <a:cs typeface="Tahoma"/>
                        </a:rPr>
                        <a:t>while </a:t>
                      </a:r>
                      <a:r>
                        <a:rPr sz="1100" dirty="0">
                          <a:latin typeface="Tahoma"/>
                          <a:cs typeface="Tahoma"/>
                        </a:rPr>
                        <a:t>networking</a:t>
                      </a:r>
                      <a:r>
                        <a:rPr sz="1100" spc="-30" dirty="0">
                          <a:latin typeface="Tahoma"/>
                          <a:cs typeface="Tahoma"/>
                        </a:rPr>
                        <a:t> </a:t>
                      </a:r>
                      <a:r>
                        <a:rPr sz="1100" dirty="0">
                          <a:latin typeface="Tahoma"/>
                          <a:cs typeface="Tahoma"/>
                        </a:rPr>
                        <a:t>and</a:t>
                      </a:r>
                      <a:r>
                        <a:rPr sz="1100" spc="-20" dirty="0">
                          <a:latin typeface="Tahoma"/>
                          <a:cs typeface="Tahoma"/>
                        </a:rPr>
                        <a:t> </a:t>
                      </a:r>
                      <a:r>
                        <a:rPr sz="1100" dirty="0">
                          <a:latin typeface="Tahoma"/>
                          <a:cs typeface="Tahoma"/>
                        </a:rPr>
                        <a:t>learning</a:t>
                      </a:r>
                      <a:r>
                        <a:rPr sz="1100" spc="-25" dirty="0">
                          <a:latin typeface="Tahoma"/>
                          <a:cs typeface="Tahoma"/>
                        </a:rPr>
                        <a:t> </a:t>
                      </a:r>
                      <a:r>
                        <a:rPr sz="1100" dirty="0">
                          <a:latin typeface="Tahoma"/>
                          <a:cs typeface="Tahoma"/>
                        </a:rPr>
                        <a:t>with</a:t>
                      </a:r>
                      <a:r>
                        <a:rPr sz="1100" spc="-5" dirty="0">
                          <a:latin typeface="Tahoma"/>
                          <a:cs typeface="Tahoma"/>
                        </a:rPr>
                        <a:t> </a:t>
                      </a:r>
                      <a:r>
                        <a:rPr sz="1100" spc="-10" dirty="0">
                          <a:latin typeface="Tahoma"/>
                          <a:cs typeface="Tahoma"/>
                        </a:rPr>
                        <a:t>classmates.</a:t>
                      </a:r>
                      <a:endParaRPr sz="1100">
                        <a:latin typeface="Tahoma"/>
                        <a:cs typeface="Tahoma"/>
                      </a:endParaRPr>
                    </a:p>
                  </a:txBody>
                  <a:tcPr marL="0" marR="0" marT="152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505"/>
                        </a:spcBef>
                      </a:pPr>
                      <a:endParaRPr sz="1100">
                        <a:latin typeface="Times New Roman"/>
                        <a:cs typeface="Times New Roman"/>
                      </a:endParaRPr>
                    </a:p>
                    <a:p>
                      <a:pPr algn="ctr">
                        <a:lnSpc>
                          <a:spcPct val="100000"/>
                        </a:lnSpc>
                      </a:pPr>
                      <a:r>
                        <a:rPr sz="1100" dirty="0">
                          <a:latin typeface="Tahoma"/>
                          <a:cs typeface="Tahoma"/>
                        </a:rPr>
                        <a:t>$500</a:t>
                      </a:r>
                      <a:r>
                        <a:rPr sz="1100" spc="-15" dirty="0">
                          <a:latin typeface="Tahoma"/>
                          <a:cs typeface="Tahoma"/>
                        </a:rPr>
                        <a:t> </a:t>
                      </a:r>
                      <a:r>
                        <a:rPr sz="1100" spc="-50" dirty="0">
                          <a:latin typeface="Tahoma"/>
                          <a:cs typeface="Tahoma"/>
                        </a:rPr>
                        <a:t>-</a:t>
                      </a:r>
                      <a:endParaRPr sz="1100">
                        <a:latin typeface="Tahoma"/>
                        <a:cs typeface="Tahoma"/>
                      </a:endParaRPr>
                    </a:p>
                    <a:p>
                      <a:pPr marL="136525" marR="128905" algn="ctr">
                        <a:lnSpc>
                          <a:spcPct val="100000"/>
                        </a:lnSpc>
                      </a:pPr>
                      <a:r>
                        <a:rPr sz="1100" dirty="0">
                          <a:latin typeface="Tahoma"/>
                          <a:cs typeface="Tahoma"/>
                        </a:rPr>
                        <a:t>$2,000</a:t>
                      </a:r>
                      <a:r>
                        <a:rPr sz="1100" spc="-15" dirty="0">
                          <a:latin typeface="Tahoma"/>
                          <a:cs typeface="Tahoma"/>
                        </a:rPr>
                        <a:t> </a:t>
                      </a:r>
                      <a:r>
                        <a:rPr sz="1100" spc="-25" dirty="0">
                          <a:latin typeface="Tahoma"/>
                          <a:cs typeface="Tahoma"/>
                        </a:rPr>
                        <a:t>per</a:t>
                      </a:r>
                      <a:r>
                        <a:rPr sz="1100" spc="-10" dirty="0">
                          <a:latin typeface="Tahoma"/>
                          <a:cs typeface="Tahoma"/>
                        </a:rPr>
                        <a:t> class</a:t>
                      </a:r>
                      <a:endParaRPr sz="1100">
                        <a:latin typeface="Tahoma"/>
                        <a:cs typeface="Tahoma"/>
                      </a:endParaRPr>
                    </a:p>
                  </a:txBody>
                  <a:tcPr marL="0" marR="0" marT="9620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extLst>
                  <a:ext uri="{0D108BD9-81ED-4DB2-BD59-A6C34878D82A}">
                    <a16:rowId xmlns:a16="http://schemas.microsoft.com/office/drawing/2014/main" val="10002"/>
                  </a:ext>
                </a:extLst>
              </a:tr>
              <a:tr h="951326">
                <a:tc>
                  <a:txBody>
                    <a:bodyPr/>
                    <a:lstStyle/>
                    <a:p>
                      <a:pPr>
                        <a:lnSpc>
                          <a:spcPct val="100000"/>
                        </a:lnSpc>
                        <a:spcBef>
                          <a:spcPts val="875"/>
                        </a:spcBef>
                      </a:pPr>
                      <a:endParaRPr sz="1400">
                        <a:latin typeface="Times New Roman"/>
                        <a:cs typeface="Times New Roman"/>
                      </a:endParaRPr>
                    </a:p>
                    <a:p>
                      <a:pPr marL="90805">
                        <a:lnSpc>
                          <a:spcPct val="100000"/>
                        </a:lnSpc>
                        <a:spcBef>
                          <a:spcPts val="5"/>
                        </a:spcBef>
                      </a:pPr>
                      <a:r>
                        <a:rPr sz="1400" b="1" dirty="0">
                          <a:latin typeface="Tahoma"/>
                          <a:cs typeface="Tahoma"/>
                        </a:rPr>
                        <a:t>20</a:t>
                      </a:r>
                      <a:r>
                        <a:rPr sz="1400" b="1" spc="15" dirty="0">
                          <a:latin typeface="Tahoma"/>
                          <a:cs typeface="Tahoma"/>
                        </a:rPr>
                        <a:t> </a:t>
                      </a:r>
                      <a:r>
                        <a:rPr sz="1400" dirty="0">
                          <a:latin typeface="Tahoma"/>
                          <a:cs typeface="Tahoma"/>
                        </a:rPr>
                        <a:t>Elite</a:t>
                      </a:r>
                      <a:r>
                        <a:rPr sz="1400" spc="-15" dirty="0">
                          <a:latin typeface="Tahoma"/>
                          <a:cs typeface="Tahoma"/>
                        </a:rPr>
                        <a:t> </a:t>
                      </a:r>
                      <a:r>
                        <a:rPr sz="1400" dirty="0">
                          <a:latin typeface="Tahoma"/>
                          <a:cs typeface="Tahoma"/>
                        </a:rPr>
                        <a:t>Annual</a:t>
                      </a:r>
                      <a:r>
                        <a:rPr sz="1400" spc="-25" dirty="0">
                          <a:latin typeface="Tahoma"/>
                          <a:cs typeface="Tahoma"/>
                        </a:rPr>
                        <a:t> </a:t>
                      </a:r>
                      <a:r>
                        <a:rPr sz="1400" spc="-10" dirty="0">
                          <a:latin typeface="Tahoma"/>
                          <a:cs typeface="Tahoma"/>
                        </a:rPr>
                        <a:t>Subscriptions</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gridSpan="2">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hMerge="1">
                  <a:txBody>
                    <a:bodyPr/>
                    <a:lstStyle/>
                    <a:p>
                      <a:endParaRPr/>
                    </a:p>
                  </a:txBody>
                  <a:tcPr marL="0" marR="0" marT="0" marB="0"/>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marL="153035" marR="145415" algn="ctr">
                        <a:lnSpc>
                          <a:spcPct val="100000"/>
                        </a:lnSpc>
                        <a:spcBef>
                          <a:spcPts val="355"/>
                        </a:spcBef>
                      </a:pPr>
                      <a:r>
                        <a:rPr sz="1100" dirty="0">
                          <a:latin typeface="Tahoma"/>
                          <a:cs typeface="Tahoma"/>
                        </a:rPr>
                        <a:t>These</a:t>
                      </a:r>
                      <a:r>
                        <a:rPr sz="1100" spc="-15" dirty="0">
                          <a:latin typeface="Tahoma"/>
                          <a:cs typeface="Tahoma"/>
                        </a:rPr>
                        <a:t> </a:t>
                      </a:r>
                      <a:r>
                        <a:rPr sz="1100" dirty="0">
                          <a:latin typeface="Tahoma"/>
                          <a:cs typeface="Tahoma"/>
                        </a:rPr>
                        <a:t>licenses</a:t>
                      </a:r>
                      <a:r>
                        <a:rPr sz="1100" spc="-25" dirty="0">
                          <a:latin typeface="Tahoma"/>
                          <a:cs typeface="Tahoma"/>
                        </a:rPr>
                        <a:t> </a:t>
                      </a:r>
                      <a:r>
                        <a:rPr sz="1100" dirty="0">
                          <a:latin typeface="Tahoma"/>
                          <a:cs typeface="Tahoma"/>
                        </a:rPr>
                        <a:t>are</a:t>
                      </a:r>
                      <a:r>
                        <a:rPr sz="1100" spc="-15" dirty="0">
                          <a:latin typeface="Tahoma"/>
                          <a:cs typeface="Tahoma"/>
                        </a:rPr>
                        <a:t> </a:t>
                      </a:r>
                      <a:r>
                        <a:rPr sz="1100" dirty="0">
                          <a:latin typeface="Tahoma"/>
                          <a:cs typeface="Tahoma"/>
                        </a:rPr>
                        <a:t>for</a:t>
                      </a:r>
                      <a:r>
                        <a:rPr sz="1100" spc="-10" dirty="0">
                          <a:latin typeface="Tahoma"/>
                          <a:cs typeface="Tahoma"/>
                        </a:rPr>
                        <a:t> </a:t>
                      </a:r>
                      <a:r>
                        <a:rPr sz="1100" dirty="0">
                          <a:latin typeface="Tahoma"/>
                          <a:cs typeface="Tahoma"/>
                        </a:rPr>
                        <a:t>the</a:t>
                      </a:r>
                      <a:r>
                        <a:rPr sz="1100" spc="-10" dirty="0">
                          <a:latin typeface="Tahoma"/>
                          <a:cs typeface="Tahoma"/>
                        </a:rPr>
                        <a:t> </a:t>
                      </a:r>
                      <a:r>
                        <a:rPr sz="1100" dirty="0">
                          <a:latin typeface="Tahoma"/>
                          <a:cs typeface="Tahoma"/>
                        </a:rPr>
                        <a:t>learners</a:t>
                      </a:r>
                      <a:r>
                        <a:rPr sz="1100" spc="-20" dirty="0">
                          <a:latin typeface="Tahoma"/>
                          <a:cs typeface="Tahoma"/>
                        </a:rPr>
                        <a:t> </a:t>
                      </a:r>
                      <a:r>
                        <a:rPr sz="1100" dirty="0">
                          <a:latin typeface="Tahoma"/>
                          <a:cs typeface="Tahoma"/>
                        </a:rPr>
                        <a:t>who</a:t>
                      </a:r>
                      <a:r>
                        <a:rPr sz="1100" spc="-5" dirty="0">
                          <a:latin typeface="Tahoma"/>
                          <a:cs typeface="Tahoma"/>
                        </a:rPr>
                        <a:t> </a:t>
                      </a:r>
                      <a:r>
                        <a:rPr sz="1100" dirty="0">
                          <a:latin typeface="Tahoma"/>
                          <a:cs typeface="Tahoma"/>
                        </a:rPr>
                        <a:t>need</a:t>
                      </a:r>
                      <a:r>
                        <a:rPr sz="1100" spc="-10" dirty="0">
                          <a:latin typeface="Tahoma"/>
                          <a:cs typeface="Tahoma"/>
                        </a:rPr>
                        <a:t> </a:t>
                      </a:r>
                      <a:r>
                        <a:rPr sz="1100" dirty="0">
                          <a:latin typeface="Tahoma"/>
                          <a:cs typeface="Tahoma"/>
                        </a:rPr>
                        <a:t>to</a:t>
                      </a:r>
                      <a:r>
                        <a:rPr sz="1100" spc="-20" dirty="0">
                          <a:latin typeface="Tahoma"/>
                          <a:cs typeface="Tahoma"/>
                        </a:rPr>
                        <a:t> </a:t>
                      </a:r>
                      <a:r>
                        <a:rPr sz="1100" dirty="0">
                          <a:latin typeface="Tahoma"/>
                          <a:cs typeface="Tahoma"/>
                        </a:rPr>
                        <a:t>take </a:t>
                      </a:r>
                      <a:r>
                        <a:rPr sz="1100" spc="-20" dirty="0">
                          <a:latin typeface="Tahoma"/>
                          <a:cs typeface="Tahoma"/>
                        </a:rPr>
                        <a:t>their </a:t>
                      </a:r>
                      <a:r>
                        <a:rPr sz="1100" dirty="0">
                          <a:latin typeface="Tahoma"/>
                          <a:cs typeface="Tahoma"/>
                        </a:rPr>
                        <a:t>training</a:t>
                      </a:r>
                      <a:r>
                        <a:rPr sz="1100" spc="-20" dirty="0">
                          <a:latin typeface="Tahoma"/>
                          <a:cs typeface="Tahoma"/>
                        </a:rPr>
                        <a:t> </a:t>
                      </a:r>
                      <a:r>
                        <a:rPr sz="1100" dirty="0">
                          <a:latin typeface="Tahoma"/>
                          <a:cs typeface="Tahoma"/>
                        </a:rPr>
                        <a:t>to</a:t>
                      </a:r>
                      <a:r>
                        <a:rPr sz="1100" spc="-10" dirty="0">
                          <a:latin typeface="Tahoma"/>
                          <a:cs typeface="Tahoma"/>
                        </a:rPr>
                        <a:t> </a:t>
                      </a:r>
                      <a:r>
                        <a:rPr sz="1100" dirty="0">
                          <a:latin typeface="Tahoma"/>
                          <a:cs typeface="Tahoma"/>
                        </a:rPr>
                        <a:t>the</a:t>
                      </a:r>
                      <a:r>
                        <a:rPr sz="1100" spc="-20" dirty="0">
                          <a:latin typeface="Tahoma"/>
                          <a:cs typeface="Tahoma"/>
                        </a:rPr>
                        <a:t> </a:t>
                      </a:r>
                      <a:r>
                        <a:rPr sz="1100" dirty="0">
                          <a:latin typeface="Tahoma"/>
                          <a:cs typeface="Tahoma"/>
                        </a:rPr>
                        <a:t>next</a:t>
                      </a:r>
                      <a:r>
                        <a:rPr sz="1100" spc="-20" dirty="0">
                          <a:latin typeface="Tahoma"/>
                          <a:cs typeface="Tahoma"/>
                        </a:rPr>
                        <a:t> </a:t>
                      </a:r>
                      <a:r>
                        <a:rPr sz="1100" dirty="0">
                          <a:latin typeface="Tahoma"/>
                          <a:cs typeface="Tahoma"/>
                        </a:rPr>
                        <a:t>level</a:t>
                      </a:r>
                      <a:r>
                        <a:rPr sz="1100" spc="-25" dirty="0">
                          <a:latin typeface="Tahoma"/>
                          <a:cs typeface="Tahoma"/>
                        </a:rPr>
                        <a:t> </a:t>
                      </a:r>
                      <a:r>
                        <a:rPr sz="1100" dirty="0">
                          <a:latin typeface="Tahoma"/>
                          <a:cs typeface="Tahoma"/>
                        </a:rPr>
                        <a:t>in</a:t>
                      </a:r>
                      <a:r>
                        <a:rPr sz="1100" spc="-15" dirty="0">
                          <a:latin typeface="Tahoma"/>
                          <a:cs typeface="Tahoma"/>
                        </a:rPr>
                        <a:t> </a:t>
                      </a:r>
                      <a:r>
                        <a:rPr sz="1100" dirty="0">
                          <a:latin typeface="Tahoma"/>
                          <a:cs typeface="Tahoma"/>
                        </a:rPr>
                        <a:t>obtaining</a:t>
                      </a:r>
                      <a:r>
                        <a:rPr sz="1100" spc="-25" dirty="0">
                          <a:latin typeface="Tahoma"/>
                          <a:cs typeface="Tahoma"/>
                        </a:rPr>
                        <a:t> </a:t>
                      </a:r>
                      <a:r>
                        <a:rPr sz="1100" dirty="0">
                          <a:latin typeface="Tahoma"/>
                          <a:cs typeface="Tahoma"/>
                        </a:rPr>
                        <a:t>certifications.</a:t>
                      </a:r>
                      <a:r>
                        <a:rPr sz="1100" spc="-20" dirty="0">
                          <a:latin typeface="Tahoma"/>
                          <a:cs typeface="Tahoma"/>
                        </a:rPr>
                        <a:t> These </a:t>
                      </a:r>
                      <a:r>
                        <a:rPr sz="1100" dirty="0">
                          <a:latin typeface="Tahoma"/>
                          <a:cs typeface="Tahoma"/>
                        </a:rPr>
                        <a:t>learners</a:t>
                      </a:r>
                      <a:r>
                        <a:rPr sz="1100" spc="-25" dirty="0">
                          <a:latin typeface="Tahoma"/>
                          <a:cs typeface="Tahoma"/>
                        </a:rPr>
                        <a:t> </a:t>
                      </a:r>
                      <a:r>
                        <a:rPr sz="1100" dirty="0">
                          <a:latin typeface="Tahoma"/>
                          <a:cs typeface="Tahoma"/>
                        </a:rPr>
                        <a:t>have</a:t>
                      </a:r>
                      <a:r>
                        <a:rPr sz="1100" spc="-20" dirty="0">
                          <a:latin typeface="Tahoma"/>
                          <a:cs typeface="Tahoma"/>
                        </a:rPr>
                        <a:t> </a:t>
                      </a:r>
                      <a:r>
                        <a:rPr sz="1100" dirty="0">
                          <a:latin typeface="Tahoma"/>
                          <a:cs typeface="Tahoma"/>
                        </a:rPr>
                        <a:t>access</a:t>
                      </a:r>
                      <a:r>
                        <a:rPr sz="1100" spc="-15" dirty="0">
                          <a:latin typeface="Tahoma"/>
                          <a:cs typeface="Tahoma"/>
                        </a:rPr>
                        <a:t> </a:t>
                      </a:r>
                      <a:r>
                        <a:rPr sz="1100" dirty="0">
                          <a:latin typeface="Tahoma"/>
                          <a:cs typeface="Tahoma"/>
                        </a:rPr>
                        <a:t>to</a:t>
                      </a:r>
                      <a:r>
                        <a:rPr sz="1100" spc="-5" dirty="0">
                          <a:latin typeface="Tahoma"/>
                          <a:cs typeface="Tahoma"/>
                        </a:rPr>
                        <a:t> </a:t>
                      </a:r>
                      <a:r>
                        <a:rPr sz="1100" dirty="0">
                          <a:latin typeface="Tahoma"/>
                          <a:cs typeface="Tahoma"/>
                        </a:rPr>
                        <a:t>the</a:t>
                      </a:r>
                      <a:r>
                        <a:rPr sz="1100" spc="-15" dirty="0">
                          <a:latin typeface="Tahoma"/>
                          <a:cs typeface="Tahoma"/>
                        </a:rPr>
                        <a:t> </a:t>
                      </a:r>
                      <a:r>
                        <a:rPr sz="1100" dirty="0">
                          <a:latin typeface="Tahoma"/>
                          <a:cs typeface="Tahoma"/>
                        </a:rPr>
                        <a:t>full</a:t>
                      </a:r>
                      <a:r>
                        <a:rPr sz="1100" spc="-10" dirty="0">
                          <a:latin typeface="Tahoma"/>
                          <a:cs typeface="Tahoma"/>
                        </a:rPr>
                        <a:t> </a:t>
                      </a:r>
                      <a:r>
                        <a:rPr sz="1100" dirty="0">
                          <a:latin typeface="Tahoma"/>
                          <a:cs typeface="Tahoma"/>
                        </a:rPr>
                        <a:t>on-demand</a:t>
                      </a:r>
                      <a:r>
                        <a:rPr sz="1100" spc="-25" dirty="0">
                          <a:latin typeface="Tahoma"/>
                          <a:cs typeface="Tahoma"/>
                        </a:rPr>
                        <a:t> </a:t>
                      </a:r>
                      <a:r>
                        <a:rPr sz="1100" spc="-10" dirty="0">
                          <a:latin typeface="Tahoma"/>
                          <a:cs typeface="Tahoma"/>
                        </a:rPr>
                        <a:t>catalog, </a:t>
                      </a:r>
                      <a:r>
                        <a:rPr sz="1100" dirty="0">
                          <a:latin typeface="Tahoma"/>
                          <a:cs typeface="Tahoma"/>
                        </a:rPr>
                        <a:t>including</a:t>
                      </a:r>
                      <a:r>
                        <a:rPr sz="1100" spc="-25" dirty="0">
                          <a:latin typeface="Tahoma"/>
                          <a:cs typeface="Tahoma"/>
                        </a:rPr>
                        <a:t> </a:t>
                      </a:r>
                      <a:r>
                        <a:rPr sz="1100" dirty="0">
                          <a:latin typeface="Tahoma"/>
                          <a:cs typeface="Tahoma"/>
                        </a:rPr>
                        <a:t>the</a:t>
                      </a:r>
                      <a:r>
                        <a:rPr sz="1100" spc="-25" dirty="0">
                          <a:latin typeface="Tahoma"/>
                          <a:cs typeface="Tahoma"/>
                        </a:rPr>
                        <a:t> </a:t>
                      </a:r>
                      <a:r>
                        <a:rPr sz="1100" dirty="0">
                          <a:latin typeface="Tahoma"/>
                          <a:cs typeface="Tahoma"/>
                        </a:rPr>
                        <a:t>CDMP</a:t>
                      </a:r>
                      <a:r>
                        <a:rPr sz="1100" spc="-10" dirty="0">
                          <a:latin typeface="Tahoma"/>
                          <a:cs typeface="Tahoma"/>
                        </a:rPr>
                        <a:t> </a:t>
                      </a:r>
                      <a:r>
                        <a:rPr sz="1100" dirty="0">
                          <a:latin typeface="Tahoma"/>
                          <a:cs typeface="Tahoma"/>
                        </a:rPr>
                        <a:t>Certification</a:t>
                      </a:r>
                      <a:r>
                        <a:rPr sz="1100" spc="-25" dirty="0">
                          <a:latin typeface="Tahoma"/>
                          <a:cs typeface="Tahoma"/>
                        </a:rPr>
                        <a:t> </a:t>
                      </a:r>
                      <a:r>
                        <a:rPr sz="1100" dirty="0">
                          <a:latin typeface="Tahoma"/>
                          <a:cs typeface="Tahoma"/>
                        </a:rPr>
                        <a:t>training</a:t>
                      </a:r>
                      <a:r>
                        <a:rPr sz="1100" spc="-25" dirty="0">
                          <a:latin typeface="Tahoma"/>
                          <a:cs typeface="Tahoma"/>
                        </a:rPr>
                        <a:t> </a:t>
                      </a:r>
                      <a:r>
                        <a:rPr sz="1100" dirty="0">
                          <a:latin typeface="Tahoma"/>
                          <a:cs typeface="Tahoma"/>
                        </a:rPr>
                        <a:t>and</a:t>
                      </a:r>
                      <a:r>
                        <a:rPr sz="1100" spc="-25" dirty="0">
                          <a:latin typeface="Tahoma"/>
                          <a:cs typeface="Tahoma"/>
                        </a:rPr>
                        <a:t> </a:t>
                      </a:r>
                      <a:r>
                        <a:rPr sz="1100" dirty="0">
                          <a:latin typeface="Tahoma"/>
                          <a:cs typeface="Tahoma"/>
                        </a:rPr>
                        <a:t>Live</a:t>
                      </a:r>
                      <a:r>
                        <a:rPr sz="1100" spc="-20" dirty="0">
                          <a:latin typeface="Tahoma"/>
                          <a:cs typeface="Tahoma"/>
                        </a:rPr>
                        <a:t> </a:t>
                      </a:r>
                      <a:r>
                        <a:rPr sz="1100" spc="-10" dirty="0">
                          <a:latin typeface="Tahoma"/>
                          <a:cs typeface="Tahoma"/>
                        </a:rPr>
                        <a:t>Online </a:t>
                      </a:r>
                      <a:r>
                        <a:rPr sz="1100" dirty="0">
                          <a:latin typeface="Tahoma"/>
                          <a:cs typeface="Tahoma"/>
                        </a:rPr>
                        <a:t>CDMP</a:t>
                      </a:r>
                      <a:r>
                        <a:rPr sz="1100" spc="-10" dirty="0">
                          <a:latin typeface="Tahoma"/>
                          <a:cs typeface="Tahoma"/>
                        </a:rPr>
                        <a:t> </a:t>
                      </a:r>
                      <a:r>
                        <a:rPr sz="1100" dirty="0">
                          <a:latin typeface="Tahoma"/>
                          <a:cs typeface="Tahoma"/>
                        </a:rPr>
                        <a:t>Study</a:t>
                      </a:r>
                      <a:r>
                        <a:rPr sz="1100" spc="-15" dirty="0">
                          <a:latin typeface="Tahoma"/>
                          <a:cs typeface="Tahoma"/>
                        </a:rPr>
                        <a:t> </a:t>
                      </a:r>
                      <a:r>
                        <a:rPr sz="1100" spc="-10" dirty="0">
                          <a:latin typeface="Tahoma"/>
                          <a:cs typeface="Tahoma"/>
                        </a:rPr>
                        <a:t>Groups.</a:t>
                      </a:r>
                      <a:endParaRPr sz="1100">
                        <a:latin typeface="Tahoma"/>
                        <a:cs typeface="Tahoma"/>
                      </a:endParaRPr>
                    </a:p>
                  </a:txBody>
                  <a:tcPr marL="0" marR="0" marT="676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100">
                        <a:latin typeface="Times New Roman"/>
                        <a:cs typeface="Times New Roman"/>
                      </a:endParaRPr>
                    </a:p>
                    <a:p>
                      <a:pPr>
                        <a:lnSpc>
                          <a:spcPct val="100000"/>
                        </a:lnSpc>
                        <a:spcBef>
                          <a:spcPts val="425"/>
                        </a:spcBef>
                      </a:pPr>
                      <a:endParaRPr sz="1100">
                        <a:latin typeface="Times New Roman"/>
                        <a:cs typeface="Times New Roman"/>
                      </a:endParaRPr>
                    </a:p>
                    <a:p>
                      <a:pPr algn="ctr">
                        <a:lnSpc>
                          <a:spcPct val="100000"/>
                        </a:lnSpc>
                      </a:pPr>
                      <a:r>
                        <a:rPr sz="1100" spc="-10" dirty="0">
                          <a:latin typeface="Tahoma"/>
                          <a:cs typeface="Tahoma"/>
                        </a:rPr>
                        <a:t>$1,933</a:t>
                      </a:r>
                      <a:endParaRPr sz="11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extLst>
                  <a:ext uri="{0D108BD9-81ED-4DB2-BD59-A6C34878D82A}">
                    <a16:rowId xmlns:a16="http://schemas.microsoft.com/office/drawing/2014/main" val="10003"/>
                  </a:ext>
                </a:extLst>
              </a:tr>
              <a:tr h="787938">
                <a:tc>
                  <a:txBody>
                    <a:bodyPr/>
                    <a:lstStyle/>
                    <a:p>
                      <a:pPr>
                        <a:lnSpc>
                          <a:spcPct val="100000"/>
                        </a:lnSpc>
                        <a:spcBef>
                          <a:spcPts val="455"/>
                        </a:spcBef>
                      </a:pPr>
                      <a:endParaRPr sz="1400">
                        <a:latin typeface="Times New Roman"/>
                        <a:cs typeface="Times New Roman"/>
                      </a:endParaRPr>
                    </a:p>
                    <a:p>
                      <a:pPr marL="90805">
                        <a:lnSpc>
                          <a:spcPct val="100000"/>
                        </a:lnSpc>
                        <a:spcBef>
                          <a:spcPts val="5"/>
                        </a:spcBef>
                      </a:pPr>
                      <a:r>
                        <a:rPr sz="1400" b="1" dirty="0">
                          <a:latin typeface="Tahoma"/>
                          <a:cs typeface="Tahoma"/>
                        </a:rPr>
                        <a:t>35</a:t>
                      </a:r>
                      <a:r>
                        <a:rPr sz="1400" b="1" spc="10" dirty="0">
                          <a:latin typeface="Tahoma"/>
                          <a:cs typeface="Tahoma"/>
                        </a:rPr>
                        <a:t> </a:t>
                      </a:r>
                      <a:r>
                        <a:rPr sz="1400" dirty="0">
                          <a:latin typeface="Tahoma"/>
                          <a:cs typeface="Tahoma"/>
                        </a:rPr>
                        <a:t>Professional</a:t>
                      </a:r>
                      <a:r>
                        <a:rPr sz="1400" spc="-25" dirty="0">
                          <a:latin typeface="Tahoma"/>
                          <a:cs typeface="Tahoma"/>
                        </a:rPr>
                        <a:t> </a:t>
                      </a:r>
                      <a:r>
                        <a:rPr sz="1400" dirty="0">
                          <a:latin typeface="Tahoma"/>
                          <a:cs typeface="Tahoma"/>
                        </a:rPr>
                        <a:t>Annual</a:t>
                      </a:r>
                      <a:r>
                        <a:rPr sz="1400" spc="-30" dirty="0">
                          <a:latin typeface="Tahoma"/>
                          <a:cs typeface="Tahoma"/>
                        </a:rPr>
                        <a:t> </a:t>
                      </a:r>
                      <a:r>
                        <a:rPr sz="1400" spc="-10" dirty="0">
                          <a:latin typeface="Tahoma"/>
                          <a:cs typeface="Tahoma"/>
                        </a:rPr>
                        <a:t>Subscriptions</a:t>
                      </a:r>
                      <a:endParaRPr sz="1400">
                        <a:latin typeface="Tahoma"/>
                        <a:cs typeface="Tahoma"/>
                      </a:endParaRPr>
                    </a:p>
                  </a:txBody>
                  <a:tcPr marL="0" marR="0" marT="866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45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866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gridSpan="2">
                  <a:txBody>
                    <a:bodyPr/>
                    <a:lstStyle/>
                    <a:p>
                      <a:pPr>
                        <a:lnSpc>
                          <a:spcPct val="100000"/>
                        </a:lnSpc>
                        <a:spcBef>
                          <a:spcPts val="45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866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hMerge="1">
                  <a:txBody>
                    <a:bodyPr/>
                    <a:lstStyle/>
                    <a:p>
                      <a:endParaRPr/>
                    </a:p>
                  </a:txBody>
                  <a:tcPr marL="0" marR="0" marT="0" marB="0"/>
                </a:tc>
                <a:tc>
                  <a:txBody>
                    <a:bodyPr/>
                    <a:lstStyle/>
                    <a:p>
                      <a:pPr>
                        <a:lnSpc>
                          <a:spcPct val="100000"/>
                        </a:lnSpc>
                        <a:spcBef>
                          <a:spcPts val="45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866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45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866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marL="139700" marR="130810" indent="-1270" algn="ctr">
                        <a:lnSpc>
                          <a:spcPct val="100000"/>
                        </a:lnSpc>
                        <a:spcBef>
                          <a:spcPts val="355"/>
                        </a:spcBef>
                      </a:pPr>
                      <a:r>
                        <a:rPr sz="1100" dirty="0">
                          <a:latin typeface="Tahoma"/>
                          <a:cs typeface="Tahoma"/>
                        </a:rPr>
                        <a:t>Data</a:t>
                      </a:r>
                      <a:r>
                        <a:rPr sz="1100" spc="-15" dirty="0">
                          <a:latin typeface="Tahoma"/>
                          <a:cs typeface="Tahoma"/>
                        </a:rPr>
                        <a:t> </a:t>
                      </a:r>
                      <a:r>
                        <a:rPr sz="1100" dirty="0">
                          <a:latin typeface="Tahoma"/>
                          <a:cs typeface="Tahoma"/>
                        </a:rPr>
                        <a:t>governance</a:t>
                      </a:r>
                      <a:r>
                        <a:rPr sz="1100" spc="-35" dirty="0">
                          <a:latin typeface="Tahoma"/>
                          <a:cs typeface="Tahoma"/>
                        </a:rPr>
                        <a:t> </a:t>
                      </a:r>
                      <a:r>
                        <a:rPr sz="1100" dirty="0">
                          <a:latin typeface="Tahoma"/>
                          <a:cs typeface="Tahoma"/>
                        </a:rPr>
                        <a:t>team</a:t>
                      </a:r>
                      <a:r>
                        <a:rPr sz="1100" spc="-20" dirty="0">
                          <a:latin typeface="Tahoma"/>
                          <a:cs typeface="Tahoma"/>
                        </a:rPr>
                        <a:t> </a:t>
                      </a:r>
                      <a:r>
                        <a:rPr sz="1100" dirty="0">
                          <a:latin typeface="Tahoma"/>
                          <a:cs typeface="Tahoma"/>
                        </a:rPr>
                        <a:t>members,</a:t>
                      </a:r>
                      <a:r>
                        <a:rPr sz="1100" spc="-30" dirty="0">
                          <a:latin typeface="Tahoma"/>
                          <a:cs typeface="Tahoma"/>
                        </a:rPr>
                        <a:t> </a:t>
                      </a:r>
                      <a:r>
                        <a:rPr sz="1100" dirty="0">
                          <a:latin typeface="Tahoma"/>
                          <a:cs typeface="Tahoma"/>
                        </a:rPr>
                        <a:t>data</a:t>
                      </a:r>
                      <a:r>
                        <a:rPr sz="1100" spc="-15" dirty="0">
                          <a:latin typeface="Tahoma"/>
                          <a:cs typeface="Tahoma"/>
                        </a:rPr>
                        <a:t> </a:t>
                      </a:r>
                      <a:r>
                        <a:rPr sz="1100" dirty="0">
                          <a:latin typeface="Tahoma"/>
                          <a:cs typeface="Tahoma"/>
                        </a:rPr>
                        <a:t>engineers,</a:t>
                      </a:r>
                      <a:r>
                        <a:rPr sz="1100" spc="-30" dirty="0">
                          <a:latin typeface="Tahoma"/>
                          <a:cs typeface="Tahoma"/>
                        </a:rPr>
                        <a:t> </a:t>
                      </a:r>
                      <a:r>
                        <a:rPr sz="1100" spc="-20" dirty="0">
                          <a:latin typeface="Tahoma"/>
                          <a:cs typeface="Tahoma"/>
                        </a:rPr>
                        <a:t>data </a:t>
                      </a:r>
                      <a:r>
                        <a:rPr sz="1100" dirty="0">
                          <a:latin typeface="Tahoma"/>
                          <a:cs typeface="Tahoma"/>
                        </a:rPr>
                        <a:t>analysts,</a:t>
                      </a:r>
                      <a:r>
                        <a:rPr sz="1100" spc="-10" dirty="0">
                          <a:latin typeface="Tahoma"/>
                          <a:cs typeface="Tahoma"/>
                        </a:rPr>
                        <a:t> </a:t>
                      </a:r>
                      <a:r>
                        <a:rPr sz="1100" dirty="0">
                          <a:latin typeface="Tahoma"/>
                          <a:cs typeface="Tahoma"/>
                        </a:rPr>
                        <a:t>data</a:t>
                      </a:r>
                      <a:r>
                        <a:rPr sz="1100" spc="-20" dirty="0">
                          <a:latin typeface="Tahoma"/>
                          <a:cs typeface="Tahoma"/>
                        </a:rPr>
                        <a:t> </a:t>
                      </a:r>
                      <a:r>
                        <a:rPr sz="1100" dirty="0">
                          <a:latin typeface="Tahoma"/>
                          <a:cs typeface="Tahoma"/>
                        </a:rPr>
                        <a:t>team</a:t>
                      </a:r>
                      <a:r>
                        <a:rPr sz="1100" spc="-20" dirty="0">
                          <a:latin typeface="Tahoma"/>
                          <a:cs typeface="Tahoma"/>
                        </a:rPr>
                        <a:t> </a:t>
                      </a:r>
                      <a:r>
                        <a:rPr sz="1100" dirty="0">
                          <a:latin typeface="Tahoma"/>
                          <a:cs typeface="Tahoma"/>
                        </a:rPr>
                        <a:t>leads,</a:t>
                      </a:r>
                      <a:r>
                        <a:rPr sz="1100" spc="-25" dirty="0">
                          <a:latin typeface="Tahoma"/>
                          <a:cs typeface="Tahoma"/>
                        </a:rPr>
                        <a:t> </a:t>
                      </a:r>
                      <a:r>
                        <a:rPr sz="1100" dirty="0">
                          <a:latin typeface="Tahoma"/>
                          <a:cs typeface="Tahoma"/>
                        </a:rPr>
                        <a:t>line</a:t>
                      </a:r>
                      <a:r>
                        <a:rPr sz="1100" spc="-15" dirty="0">
                          <a:latin typeface="Tahoma"/>
                          <a:cs typeface="Tahoma"/>
                        </a:rPr>
                        <a:t> </a:t>
                      </a:r>
                      <a:r>
                        <a:rPr sz="1100" dirty="0">
                          <a:latin typeface="Tahoma"/>
                          <a:cs typeface="Tahoma"/>
                        </a:rPr>
                        <a:t>of</a:t>
                      </a:r>
                      <a:r>
                        <a:rPr sz="1100" spc="-15" dirty="0">
                          <a:latin typeface="Tahoma"/>
                          <a:cs typeface="Tahoma"/>
                        </a:rPr>
                        <a:t> </a:t>
                      </a:r>
                      <a:r>
                        <a:rPr sz="1100" dirty="0">
                          <a:latin typeface="Tahoma"/>
                          <a:cs typeface="Tahoma"/>
                        </a:rPr>
                        <a:t>business</a:t>
                      </a:r>
                      <a:r>
                        <a:rPr sz="1100" spc="-25" dirty="0">
                          <a:latin typeface="Tahoma"/>
                          <a:cs typeface="Tahoma"/>
                        </a:rPr>
                        <a:t> </a:t>
                      </a:r>
                      <a:r>
                        <a:rPr sz="1100" dirty="0">
                          <a:latin typeface="Tahoma"/>
                          <a:cs typeface="Tahoma"/>
                        </a:rPr>
                        <a:t>managers,</a:t>
                      </a:r>
                      <a:r>
                        <a:rPr sz="1100" spc="-25" dirty="0">
                          <a:latin typeface="Tahoma"/>
                          <a:cs typeface="Tahoma"/>
                        </a:rPr>
                        <a:t> </a:t>
                      </a:r>
                      <a:r>
                        <a:rPr sz="1100" spc="-20" dirty="0">
                          <a:latin typeface="Tahoma"/>
                          <a:cs typeface="Tahoma"/>
                        </a:rPr>
                        <a:t>data </a:t>
                      </a:r>
                      <a:r>
                        <a:rPr sz="1100" dirty="0">
                          <a:latin typeface="Tahoma"/>
                          <a:cs typeface="Tahoma"/>
                        </a:rPr>
                        <a:t>and</a:t>
                      </a:r>
                      <a:r>
                        <a:rPr sz="1100" spc="-25" dirty="0">
                          <a:latin typeface="Tahoma"/>
                          <a:cs typeface="Tahoma"/>
                        </a:rPr>
                        <a:t> </a:t>
                      </a:r>
                      <a:r>
                        <a:rPr sz="1100" dirty="0">
                          <a:latin typeface="Tahoma"/>
                          <a:cs typeface="Tahoma"/>
                        </a:rPr>
                        <a:t>enterprise</a:t>
                      </a:r>
                      <a:r>
                        <a:rPr sz="1100" spc="-35" dirty="0">
                          <a:latin typeface="Tahoma"/>
                          <a:cs typeface="Tahoma"/>
                        </a:rPr>
                        <a:t> </a:t>
                      </a:r>
                      <a:r>
                        <a:rPr sz="1100" dirty="0">
                          <a:latin typeface="Tahoma"/>
                          <a:cs typeface="Tahoma"/>
                        </a:rPr>
                        <a:t>architects,</a:t>
                      </a:r>
                      <a:r>
                        <a:rPr sz="1100" spc="-20" dirty="0">
                          <a:latin typeface="Tahoma"/>
                          <a:cs typeface="Tahoma"/>
                        </a:rPr>
                        <a:t> </a:t>
                      </a:r>
                      <a:r>
                        <a:rPr sz="1100" dirty="0">
                          <a:latin typeface="Tahoma"/>
                          <a:cs typeface="Tahoma"/>
                        </a:rPr>
                        <a:t>data</a:t>
                      </a:r>
                      <a:r>
                        <a:rPr sz="1100" spc="-25" dirty="0">
                          <a:latin typeface="Tahoma"/>
                          <a:cs typeface="Tahoma"/>
                        </a:rPr>
                        <a:t> </a:t>
                      </a:r>
                      <a:r>
                        <a:rPr sz="1100" dirty="0">
                          <a:latin typeface="Tahoma"/>
                          <a:cs typeface="Tahoma"/>
                        </a:rPr>
                        <a:t>modelers,</a:t>
                      </a:r>
                      <a:r>
                        <a:rPr sz="1100" spc="-30" dirty="0">
                          <a:latin typeface="Tahoma"/>
                          <a:cs typeface="Tahoma"/>
                        </a:rPr>
                        <a:t> </a:t>
                      </a:r>
                      <a:r>
                        <a:rPr sz="1100" dirty="0">
                          <a:latin typeface="Tahoma"/>
                          <a:cs typeface="Tahoma"/>
                        </a:rPr>
                        <a:t>technical</a:t>
                      </a:r>
                      <a:r>
                        <a:rPr sz="1100" spc="-30" dirty="0">
                          <a:latin typeface="Tahoma"/>
                          <a:cs typeface="Tahoma"/>
                        </a:rPr>
                        <a:t> </a:t>
                      </a:r>
                      <a:r>
                        <a:rPr sz="1100" spc="-10" dirty="0">
                          <a:latin typeface="Tahoma"/>
                          <a:cs typeface="Tahoma"/>
                        </a:rPr>
                        <a:t>staff, </a:t>
                      </a:r>
                      <a:r>
                        <a:rPr sz="1100" dirty="0">
                          <a:latin typeface="Tahoma"/>
                          <a:cs typeface="Tahoma"/>
                        </a:rPr>
                        <a:t>developers,</a:t>
                      </a:r>
                      <a:r>
                        <a:rPr sz="1100" spc="-40" dirty="0">
                          <a:latin typeface="Tahoma"/>
                          <a:cs typeface="Tahoma"/>
                        </a:rPr>
                        <a:t> </a:t>
                      </a:r>
                      <a:r>
                        <a:rPr sz="1100" dirty="0">
                          <a:latin typeface="Tahoma"/>
                          <a:cs typeface="Tahoma"/>
                        </a:rPr>
                        <a:t>data</a:t>
                      </a:r>
                      <a:r>
                        <a:rPr sz="1100" spc="-20" dirty="0">
                          <a:latin typeface="Tahoma"/>
                          <a:cs typeface="Tahoma"/>
                        </a:rPr>
                        <a:t> </a:t>
                      </a:r>
                      <a:r>
                        <a:rPr sz="1100" dirty="0">
                          <a:latin typeface="Tahoma"/>
                          <a:cs typeface="Tahoma"/>
                        </a:rPr>
                        <a:t>scientists,</a:t>
                      </a:r>
                      <a:r>
                        <a:rPr sz="1100" spc="-20" dirty="0">
                          <a:latin typeface="Tahoma"/>
                          <a:cs typeface="Tahoma"/>
                        </a:rPr>
                        <a:t> </a:t>
                      </a:r>
                      <a:r>
                        <a:rPr sz="1100" dirty="0">
                          <a:latin typeface="Tahoma"/>
                          <a:cs typeface="Tahoma"/>
                        </a:rPr>
                        <a:t>IT</a:t>
                      </a:r>
                      <a:r>
                        <a:rPr sz="1100" spc="-20" dirty="0">
                          <a:latin typeface="Tahoma"/>
                          <a:cs typeface="Tahoma"/>
                        </a:rPr>
                        <a:t> </a:t>
                      </a:r>
                      <a:r>
                        <a:rPr sz="1100" dirty="0">
                          <a:latin typeface="Tahoma"/>
                          <a:cs typeface="Tahoma"/>
                        </a:rPr>
                        <a:t>staff</a:t>
                      </a:r>
                      <a:r>
                        <a:rPr sz="1100" spc="-15" dirty="0">
                          <a:latin typeface="Tahoma"/>
                          <a:cs typeface="Tahoma"/>
                        </a:rPr>
                        <a:t> </a:t>
                      </a:r>
                      <a:r>
                        <a:rPr sz="1100" spc="-20" dirty="0">
                          <a:latin typeface="Tahoma"/>
                          <a:cs typeface="Tahoma"/>
                        </a:rPr>
                        <a:t>etc.</a:t>
                      </a:r>
                      <a:endParaRPr sz="1100">
                        <a:latin typeface="Tahoma"/>
                        <a:cs typeface="Tahoma"/>
                      </a:endParaRPr>
                    </a:p>
                  </a:txBody>
                  <a:tcPr marL="0" marR="0" marT="676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100">
                        <a:latin typeface="Times New Roman"/>
                        <a:cs typeface="Times New Roman"/>
                      </a:endParaRPr>
                    </a:p>
                    <a:p>
                      <a:pPr>
                        <a:lnSpc>
                          <a:spcPct val="100000"/>
                        </a:lnSpc>
                        <a:spcBef>
                          <a:spcPts val="5"/>
                        </a:spcBef>
                      </a:pPr>
                      <a:endParaRPr sz="1100">
                        <a:latin typeface="Times New Roman"/>
                        <a:cs typeface="Times New Roman"/>
                      </a:endParaRPr>
                    </a:p>
                    <a:p>
                      <a:pPr algn="ctr">
                        <a:lnSpc>
                          <a:spcPct val="100000"/>
                        </a:lnSpc>
                      </a:pPr>
                      <a:r>
                        <a:rPr sz="1100" spc="-20" dirty="0">
                          <a:latin typeface="Tahoma"/>
                          <a:cs typeface="Tahoma"/>
                        </a:rPr>
                        <a:t>$899</a:t>
                      </a:r>
                      <a:endParaRPr sz="11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extLst>
                  <a:ext uri="{0D108BD9-81ED-4DB2-BD59-A6C34878D82A}">
                    <a16:rowId xmlns:a16="http://schemas.microsoft.com/office/drawing/2014/main" val="10004"/>
                  </a:ext>
                </a:extLst>
              </a:tr>
              <a:tr h="951326">
                <a:tc>
                  <a:txBody>
                    <a:bodyPr/>
                    <a:lstStyle/>
                    <a:p>
                      <a:pPr>
                        <a:lnSpc>
                          <a:spcPct val="100000"/>
                        </a:lnSpc>
                        <a:spcBef>
                          <a:spcPts val="875"/>
                        </a:spcBef>
                      </a:pPr>
                      <a:endParaRPr sz="1400">
                        <a:latin typeface="Times New Roman"/>
                        <a:cs typeface="Times New Roman"/>
                      </a:endParaRPr>
                    </a:p>
                    <a:p>
                      <a:pPr marL="90805">
                        <a:lnSpc>
                          <a:spcPct val="100000"/>
                        </a:lnSpc>
                        <a:spcBef>
                          <a:spcPts val="5"/>
                        </a:spcBef>
                      </a:pPr>
                      <a:r>
                        <a:rPr sz="1400" b="1" dirty="0">
                          <a:latin typeface="Tahoma"/>
                          <a:cs typeface="Tahoma"/>
                        </a:rPr>
                        <a:t>100</a:t>
                      </a:r>
                      <a:r>
                        <a:rPr sz="1400" b="1" spc="5" dirty="0">
                          <a:latin typeface="Tahoma"/>
                          <a:cs typeface="Tahoma"/>
                        </a:rPr>
                        <a:t> </a:t>
                      </a:r>
                      <a:r>
                        <a:rPr sz="1400" dirty="0">
                          <a:latin typeface="Tahoma"/>
                          <a:cs typeface="Tahoma"/>
                        </a:rPr>
                        <a:t>Essential</a:t>
                      </a:r>
                      <a:r>
                        <a:rPr sz="1400" spc="-25" dirty="0">
                          <a:latin typeface="Tahoma"/>
                          <a:cs typeface="Tahoma"/>
                        </a:rPr>
                        <a:t> </a:t>
                      </a:r>
                      <a:r>
                        <a:rPr sz="1400" dirty="0">
                          <a:latin typeface="Tahoma"/>
                          <a:cs typeface="Tahoma"/>
                        </a:rPr>
                        <a:t>Annual</a:t>
                      </a:r>
                      <a:r>
                        <a:rPr sz="1400" spc="-25" dirty="0">
                          <a:latin typeface="Tahoma"/>
                          <a:cs typeface="Tahoma"/>
                        </a:rPr>
                        <a:t> </a:t>
                      </a:r>
                      <a:r>
                        <a:rPr sz="1400" spc="-10" dirty="0">
                          <a:latin typeface="Tahoma"/>
                          <a:cs typeface="Tahoma"/>
                        </a:rPr>
                        <a:t>Subscriptions</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050F23"/>
                      </a:solidFill>
                      <a:prstDash val="solid"/>
                    </a:lnB>
                    <a:solidFill>
                      <a:srgbClr val="CCCDD2"/>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050F23"/>
                      </a:solidFill>
                      <a:prstDash val="solid"/>
                    </a:lnB>
                    <a:solidFill>
                      <a:srgbClr val="CCCDD2"/>
                    </a:solidFill>
                  </a:tcPr>
                </a:tc>
                <a:tc gridSpan="2">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hMerge="1">
                  <a:txBody>
                    <a:bodyPr/>
                    <a:lstStyle/>
                    <a:p>
                      <a:endParaRPr/>
                    </a:p>
                  </a:txBody>
                  <a:tcPr marL="0" marR="0" marT="0" marB="0"/>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marL="121285" marR="113030" algn="ctr">
                        <a:lnSpc>
                          <a:spcPct val="100000"/>
                        </a:lnSpc>
                        <a:spcBef>
                          <a:spcPts val="355"/>
                        </a:spcBef>
                      </a:pPr>
                      <a:r>
                        <a:rPr sz="1100" dirty="0">
                          <a:latin typeface="Tahoma"/>
                          <a:cs typeface="Tahoma"/>
                        </a:rPr>
                        <a:t>Ideal</a:t>
                      </a:r>
                      <a:r>
                        <a:rPr sz="1100" spc="-20" dirty="0">
                          <a:latin typeface="Tahoma"/>
                          <a:cs typeface="Tahoma"/>
                        </a:rPr>
                        <a:t> </a:t>
                      </a:r>
                      <a:r>
                        <a:rPr sz="1100" dirty="0">
                          <a:latin typeface="Tahoma"/>
                          <a:cs typeface="Tahoma"/>
                        </a:rPr>
                        <a:t>for</a:t>
                      </a:r>
                      <a:r>
                        <a:rPr sz="1100" spc="-10" dirty="0">
                          <a:latin typeface="Tahoma"/>
                          <a:cs typeface="Tahoma"/>
                        </a:rPr>
                        <a:t> </a:t>
                      </a:r>
                      <a:r>
                        <a:rPr sz="1100" dirty="0">
                          <a:latin typeface="Tahoma"/>
                          <a:cs typeface="Tahoma"/>
                        </a:rPr>
                        <a:t>lifelong</a:t>
                      </a:r>
                      <a:r>
                        <a:rPr sz="1100" spc="-20" dirty="0">
                          <a:latin typeface="Tahoma"/>
                          <a:cs typeface="Tahoma"/>
                        </a:rPr>
                        <a:t> </a:t>
                      </a:r>
                      <a:r>
                        <a:rPr sz="1100" dirty="0">
                          <a:latin typeface="Tahoma"/>
                          <a:cs typeface="Tahoma"/>
                        </a:rPr>
                        <a:t>learners,</a:t>
                      </a:r>
                      <a:r>
                        <a:rPr sz="1100" spc="-20" dirty="0">
                          <a:latin typeface="Tahoma"/>
                          <a:cs typeface="Tahoma"/>
                        </a:rPr>
                        <a:t> </a:t>
                      </a:r>
                      <a:r>
                        <a:rPr sz="1100" dirty="0">
                          <a:latin typeface="Tahoma"/>
                          <a:cs typeface="Tahoma"/>
                        </a:rPr>
                        <a:t>people</a:t>
                      </a:r>
                      <a:r>
                        <a:rPr sz="1100" spc="-10" dirty="0">
                          <a:latin typeface="Tahoma"/>
                          <a:cs typeface="Tahoma"/>
                        </a:rPr>
                        <a:t> </a:t>
                      </a:r>
                      <a:r>
                        <a:rPr sz="1100" dirty="0">
                          <a:latin typeface="Tahoma"/>
                          <a:cs typeface="Tahoma"/>
                        </a:rPr>
                        <a:t>with</a:t>
                      </a:r>
                      <a:r>
                        <a:rPr sz="1100" spc="-10" dirty="0">
                          <a:latin typeface="Tahoma"/>
                          <a:cs typeface="Tahoma"/>
                        </a:rPr>
                        <a:t> </a:t>
                      </a:r>
                      <a:r>
                        <a:rPr sz="1100" dirty="0">
                          <a:latin typeface="Tahoma"/>
                          <a:cs typeface="Tahoma"/>
                        </a:rPr>
                        <a:t>a</a:t>
                      </a:r>
                      <a:r>
                        <a:rPr sz="1100" spc="-5" dirty="0">
                          <a:latin typeface="Tahoma"/>
                          <a:cs typeface="Tahoma"/>
                        </a:rPr>
                        <a:t> </a:t>
                      </a:r>
                      <a:r>
                        <a:rPr sz="1100" dirty="0">
                          <a:latin typeface="Tahoma"/>
                          <a:cs typeface="Tahoma"/>
                        </a:rPr>
                        <a:t>new</a:t>
                      </a:r>
                      <a:r>
                        <a:rPr sz="1100" spc="-15" dirty="0">
                          <a:latin typeface="Tahoma"/>
                          <a:cs typeface="Tahoma"/>
                        </a:rPr>
                        <a:t> </a:t>
                      </a:r>
                      <a:r>
                        <a:rPr sz="1100" dirty="0">
                          <a:latin typeface="Tahoma"/>
                          <a:cs typeface="Tahoma"/>
                        </a:rPr>
                        <a:t>data</a:t>
                      </a:r>
                      <a:r>
                        <a:rPr sz="1100" spc="-15" dirty="0">
                          <a:latin typeface="Tahoma"/>
                          <a:cs typeface="Tahoma"/>
                        </a:rPr>
                        <a:t> </a:t>
                      </a:r>
                      <a:r>
                        <a:rPr sz="1100" spc="-10" dirty="0">
                          <a:latin typeface="Tahoma"/>
                          <a:cs typeface="Tahoma"/>
                        </a:rPr>
                        <a:t>related </a:t>
                      </a:r>
                      <a:r>
                        <a:rPr sz="1100" dirty="0">
                          <a:latin typeface="Tahoma"/>
                          <a:cs typeface="Tahoma"/>
                        </a:rPr>
                        <a:t>role</a:t>
                      </a:r>
                      <a:r>
                        <a:rPr sz="1100" spc="-20" dirty="0">
                          <a:latin typeface="Tahoma"/>
                          <a:cs typeface="Tahoma"/>
                        </a:rPr>
                        <a:t> </a:t>
                      </a:r>
                      <a:r>
                        <a:rPr sz="1100" dirty="0">
                          <a:latin typeface="Tahoma"/>
                          <a:cs typeface="Tahoma"/>
                        </a:rPr>
                        <a:t>(such</a:t>
                      </a:r>
                      <a:r>
                        <a:rPr sz="1100" spc="-10" dirty="0">
                          <a:latin typeface="Tahoma"/>
                          <a:cs typeface="Tahoma"/>
                        </a:rPr>
                        <a:t> </a:t>
                      </a:r>
                      <a:r>
                        <a:rPr sz="1100" dirty="0">
                          <a:latin typeface="Tahoma"/>
                          <a:cs typeface="Tahoma"/>
                        </a:rPr>
                        <a:t>as</a:t>
                      </a:r>
                      <a:r>
                        <a:rPr sz="1100" spc="-5" dirty="0">
                          <a:latin typeface="Tahoma"/>
                          <a:cs typeface="Tahoma"/>
                        </a:rPr>
                        <a:t> </a:t>
                      </a:r>
                      <a:r>
                        <a:rPr sz="1100" dirty="0">
                          <a:latin typeface="Tahoma"/>
                          <a:cs typeface="Tahoma"/>
                        </a:rPr>
                        <a:t>data</a:t>
                      </a:r>
                      <a:r>
                        <a:rPr sz="1100" spc="-10" dirty="0">
                          <a:latin typeface="Tahoma"/>
                          <a:cs typeface="Tahoma"/>
                        </a:rPr>
                        <a:t> </a:t>
                      </a:r>
                      <a:r>
                        <a:rPr sz="1100" dirty="0">
                          <a:latin typeface="Tahoma"/>
                          <a:cs typeface="Tahoma"/>
                        </a:rPr>
                        <a:t>steward),</a:t>
                      </a:r>
                      <a:r>
                        <a:rPr sz="1100" spc="-15" dirty="0">
                          <a:latin typeface="Tahoma"/>
                          <a:cs typeface="Tahoma"/>
                        </a:rPr>
                        <a:t> </a:t>
                      </a:r>
                      <a:r>
                        <a:rPr sz="1100" dirty="0">
                          <a:latin typeface="Tahoma"/>
                          <a:cs typeface="Tahoma"/>
                        </a:rPr>
                        <a:t>and</a:t>
                      </a:r>
                      <a:r>
                        <a:rPr sz="1100" spc="-10" dirty="0">
                          <a:latin typeface="Tahoma"/>
                          <a:cs typeface="Tahoma"/>
                        </a:rPr>
                        <a:t> </a:t>
                      </a:r>
                      <a:r>
                        <a:rPr sz="1100" dirty="0">
                          <a:latin typeface="Tahoma"/>
                          <a:cs typeface="Tahoma"/>
                        </a:rPr>
                        <a:t>those</a:t>
                      </a:r>
                      <a:r>
                        <a:rPr sz="1100" spc="-15" dirty="0">
                          <a:latin typeface="Tahoma"/>
                          <a:cs typeface="Tahoma"/>
                        </a:rPr>
                        <a:t> </a:t>
                      </a:r>
                      <a:r>
                        <a:rPr sz="1100" dirty="0">
                          <a:latin typeface="Tahoma"/>
                          <a:cs typeface="Tahoma"/>
                        </a:rPr>
                        <a:t>with a</a:t>
                      </a:r>
                      <a:r>
                        <a:rPr sz="1100" spc="-5" dirty="0">
                          <a:latin typeface="Tahoma"/>
                          <a:cs typeface="Tahoma"/>
                        </a:rPr>
                        <a:t> </a:t>
                      </a:r>
                      <a:r>
                        <a:rPr sz="1100" dirty="0">
                          <a:latin typeface="Tahoma"/>
                          <a:cs typeface="Tahoma"/>
                        </a:rPr>
                        <a:t>keen</a:t>
                      </a:r>
                      <a:r>
                        <a:rPr sz="1100" spc="-20" dirty="0">
                          <a:latin typeface="Tahoma"/>
                          <a:cs typeface="Tahoma"/>
                        </a:rPr>
                        <a:t> </a:t>
                      </a:r>
                      <a:r>
                        <a:rPr sz="1100" spc="-10" dirty="0">
                          <a:latin typeface="Tahoma"/>
                          <a:cs typeface="Tahoma"/>
                        </a:rPr>
                        <a:t>interest </a:t>
                      </a:r>
                      <a:r>
                        <a:rPr sz="1100" dirty="0">
                          <a:latin typeface="Tahoma"/>
                          <a:cs typeface="Tahoma"/>
                        </a:rPr>
                        <a:t>in</a:t>
                      </a:r>
                      <a:r>
                        <a:rPr sz="1100" spc="-15" dirty="0">
                          <a:latin typeface="Tahoma"/>
                          <a:cs typeface="Tahoma"/>
                        </a:rPr>
                        <a:t> </a:t>
                      </a:r>
                      <a:r>
                        <a:rPr sz="1100" dirty="0">
                          <a:latin typeface="Tahoma"/>
                          <a:cs typeface="Tahoma"/>
                        </a:rPr>
                        <a:t>data,</a:t>
                      </a:r>
                      <a:r>
                        <a:rPr sz="1100" spc="-10" dirty="0">
                          <a:latin typeface="Tahoma"/>
                          <a:cs typeface="Tahoma"/>
                        </a:rPr>
                        <a:t> </a:t>
                      </a:r>
                      <a:r>
                        <a:rPr sz="1100" dirty="0">
                          <a:latin typeface="Tahoma"/>
                          <a:cs typeface="Tahoma"/>
                        </a:rPr>
                        <a:t>the</a:t>
                      </a:r>
                      <a:r>
                        <a:rPr sz="1100" spc="-20" dirty="0">
                          <a:latin typeface="Tahoma"/>
                          <a:cs typeface="Tahoma"/>
                        </a:rPr>
                        <a:t> </a:t>
                      </a:r>
                      <a:r>
                        <a:rPr sz="1100" dirty="0">
                          <a:latin typeface="Tahoma"/>
                          <a:cs typeface="Tahoma"/>
                        </a:rPr>
                        <a:t>Essential</a:t>
                      </a:r>
                      <a:r>
                        <a:rPr sz="1100" spc="-20" dirty="0">
                          <a:latin typeface="Tahoma"/>
                          <a:cs typeface="Tahoma"/>
                        </a:rPr>
                        <a:t> </a:t>
                      </a:r>
                      <a:r>
                        <a:rPr sz="1100" dirty="0">
                          <a:latin typeface="Tahoma"/>
                          <a:cs typeface="Tahoma"/>
                        </a:rPr>
                        <a:t>Subscription</a:t>
                      </a:r>
                      <a:r>
                        <a:rPr sz="1100" spc="-30" dirty="0">
                          <a:latin typeface="Tahoma"/>
                          <a:cs typeface="Tahoma"/>
                        </a:rPr>
                        <a:t> </a:t>
                      </a:r>
                      <a:r>
                        <a:rPr sz="1100" dirty="0">
                          <a:latin typeface="Tahoma"/>
                          <a:cs typeface="Tahoma"/>
                        </a:rPr>
                        <a:t>is</a:t>
                      </a:r>
                      <a:r>
                        <a:rPr sz="1100" spc="-5" dirty="0">
                          <a:latin typeface="Tahoma"/>
                          <a:cs typeface="Tahoma"/>
                        </a:rPr>
                        <a:t> </a:t>
                      </a:r>
                      <a:r>
                        <a:rPr sz="1100" dirty="0">
                          <a:latin typeface="Tahoma"/>
                          <a:cs typeface="Tahoma"/>
                        </a:rPr>
                        <a:t>an</a:t>
                      </a:r>
                      <a:r>
                        <a:rPr sz="1100" spc="-20" dirty="0">
                          <a:latin typeface="Tahoma"/>
                          <a:cs typeface="Tahoma"/>
                        </a:rPr>
                        <a:t> </a:t>
                      </a:r>
                      <a:r>
                        <a:rPr sz="1100" dirty="0">
                          <a:latin typeface="Tahoma"/>
                          <a:cs typeface="Tahoma"/>
                        </a:rPr>
                        <a:t>something</a:t>
                      </a:r>
                      <a:r>
                        <a:rPr sz="1100" spc="-25" dirty="0">
                          <a:latin typeface="Tahoma"/>
                          <a:cs typeface="Tahoma"/>
                        </a:rPr>
                        <a:t> </a:t>
                      </a:r>
                      <a:r>
                        <a:rPr sz="1100" spc="-10" dirty="0">
                          <a:latin typeface="Tahoma"/>
                          <a:cs typeface="Tahoma"/>
                        </a:rPr>
                        <a:t>gateway </a:t>
                      </a:r>
                      <a:r>
                        <a:rPr sz="1100" dirty="0">
                          <a:latin typeface="Tahoma"/>
                          <a:cs typeface="Tahoma"/>
                        </a:rPr>
                        <a:t>to</a:t>
                      </a:r>
                      <a:r>
                        <a:rPr sz="1100" spc="-10" dirty="0">
                          <a:latin typeface="Tahoma"/>
                          <a:cs typeface="Tahoma"/>
                        </a:rPr>
                        <a:t> </a:t>
                      </a:r>
                      <a:r>
                        <a:rPr sz="1100" dirty="0">
                          <a:latin typeface="Tahoma"/>
                          <a:cs typeface="Tahoma"/>
                        </a:rPr>
                        <a:t>stay</a:t>
                      </a:r>
                      <a:r>
                        <a:rPr sz="1100" spc="-10" dirty="0">
                          <a:latin typeface="Tahoma"/>
                          <a:cs typeface="Tahoma"/>
                        </a:rPr>
                        <a:t> </a:t>
                      </a:r>
                      <a:r>
                        <a:rPr sz="1100" dirty="0">
                          <a:latin typeface="Tahoma"/>
                          <a:cs typeface="Tahoma"/>
                        </a:rPr>
                        <a:t>abreast</a:t>
                      </a:r>
                      <a:r>
                        <a:rPr sz="1100" spc="-20" dirty="0">
                          <a:latin typeface="Tahoma"/>
                          <a:cs typeface="Tahoma"/>
                        </a:rPr>
                        <a:t> </a:t>
                      </a:r>
                      <a:r>
                        <a:rPr sz="1100" dirty="0">
                          <a:latin typeface="Tahoma"/>
                          <a:cs typeface="Tahoma"/>
                        </a:rPr>
                        <a:t>of</a:t>
                      </a:r>
                      <a:r>
                        <a:rPr sz="1100" spc="-15" dirty="0">
                          <a:latin typeface="Tahoma"/>
                          <a:cs typeface="Tahoma"/>
                        </a:rPr>
                        <a:t> </a:t>
                      </a:r>
                      <a:r>
                        <a:rPr sz="1100" dirty="0">
                          <a:latin typeface="Tahoma"/>
                          <a:cs typeface="Tahoma"/>
                        </a:rPr>
                        <a:t>the</a:t>
                      </a:r>
                      <a:r>
                        <a:rPr sz="1100" spc="-15" dirty="0">
                          <a:latin typeface="Tahoma"/>
                          <a:cs typeface="Tahoma"/>
                        </a:rPr>
                        <a:t> </a:t>
                      </a:r>
                      <a:r>
                        <a:rPr sz="1100" dirty="0">
                          <a:latin typeface="Tahoma"/>
                          <a:cs typeface="Tahoma"/>
                        </a:rPr>
                        <a:t>latest</a:t>
                      </a:r>
                      <a:r>
                        <a:rPr sz="1100" spc="-20" dirty="0">
                          <a:latin typeface="Tahoma"/>
                          <a:cs typeface="Tahoma"/>
                        </a:rPr>
                        <a:t> </a:t>
                      </a:r>
                      <a:r>
                        <a:rPr sz="1100" dirty="0">
                          <a:latin typeface="Tahoma"/>
                          <a:cs typeface="Tahoma"/>
                        </a:rPr>
                        <a:t>industry</a:t>
                      </a:r>
                      <a:r>
                        <a:rPr sz="1100" spc="-15" dirty="0">
                          <a:latin typeface="Tahoma"/>
                          <a:cs typeface="Tahoma"/>
                        </a:rPr>
                        <a:t> </a:t>
                      </a:r>
                      <a:r>
                        <a:rPr sz="1100" dirty="0">
                          <a:latin typeface="Tahoma"/>
                          <a:cs typeface="Tahoma"/>
                        </a:rPr>
                        <a:t>trends</a:t>
                      </a:r>
                      <a:r>
                        <a:rPr sz="1100" spc="-15" dirty="0">
                          <a:latin typeface="Tahoma"/>
                          <a:cs typeface="Tahoma"/>
                        </a:rPr>
                        <a:t> </a:t>
                      </a:r>
                      <a:r>
                        <a:rPr sz="1100" dirty="0">
                          <a:latin typeface="Tahoma"/>
                          <a:cs typeface="Tahoma"/>
                        </a:rPr>
                        <a:t>and</a:t>
                      </a:r>
                      <a:r>
                        <a:rPr sz="1100" spc="-20" dirty="0">
                          <a:latin typeface="Tahoma"/>
                          <a:cs typeface="Tahoma"/>
                        </a:rPr>
                        <a:t> </a:t>
                      </a:r>
                      <a:r>
                        <a:rPr sz="1100" spc="-10" dirty="0">
                          <a:latin typeface="Tahoma"/>
                          <a:cs typeface="Tahoma"/>
                        </a:rPr>
                        <a:t>broaden </a:t>
                      </a:r>
                      <a:r>
                        <a:rPr sz="1100" dirty="0">
                          <a:latin typeface="Tahoma"/>
                          <a:cs typeface="Tahoma"/>
                        </a:rPr>
                        <a:t>your</a:t>
                      </a:r>
                      <a:r>
                        <a:rPr sz="1100" spc="-20" dirty="0">
                          <a:latin typeface="Tahoma"/>
                          <a:cs typeface="Tahoma"/>
                        </a:rPr>
                        <a:t> </a:t>
                      </a:r>
                      <a:r>
                        <a:rPr sz="1100" dirty="0">
                          <a:latin typeface="Tahoma"/>
                          <a:cs typeface="Tahoma"/>
                        </a:rPr>
                        <a:t>knowledge</a:t>
                      </a:r>
                      <a:r>
                        <a:rPr sz="1100" spc="-25" dirty="0">
                          <a:latin typeface="Tahoma"/>
                          <a:cs typeface="Tahoma"/>
                        </a:rPr>
                        <a:t> </a:t>
                      </a:r>
                      <a:r>
                        <a:rPr sz="1100" spc="-10" dirty="0">
                          <a:latin typeface="Tahoma"/>
                          <a:cs typeface="Tahoma"/>
                        </a:rPr>
                        <a:t>horizon.</a:t>
                      </a:r>
                      <a:endParaRPr sz="1100">
                        <a:latin typeface="Tahoma"/>
                        <a:cs typeface="Tahoma"/>
                      </a:endParaRPr>
                    </a:p>
                  </a:txBody>
                  <a:tcPr marL="0" marR="0" marT="676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100">
                        <a:latin typeface="Times New Roman"/>
                        <a:cs typeface="Times New Roman"/>
                      </a:endParaRPr>
                    </a:p>
                    <a:p>
                      <a:pPr>
                        <a:lnSpc>
                          <a:spcPct val="100000"/>
                        </a:lnSpc>
                        <a:spcBef>
                          <a:spcPts val="425"/>
                        </a:spcBef>
                      </a:pPr>
                      <a:endParaRPr sz="1100">
                        <a:latin typeface="Times New Roman"/>
                        <a:cs typeface="Times New Roman"/>
                      </a:endParaRPr>
                    </a:p>
                    <a:p>
                      <a:pPr algn="ctr">
                        <a:lnSpc>
                          <a:spcPct val="100000"/>
                        </a:lnSpc>
                      </a:pPr>
                      <a:r>
                        <a:rPr sz="1100" spc="-20" dirty="0">
                          <a:latin typeface="Tahoma"/>
                          <a:cs typeface="Tahoma"/>
                        </a:rPr>
                        <a:t>$399</a:t>
                      </a:r>
                      <a:endParaRPr sz="11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extLst>
                  <a:ext uri="{0D108BD9-81ED-4DB2-BD59-A6C34878D82A}">
                    <a16:rowId xmlns:a16="http://schemas.microsoft.com/office/drawing/2014/main" val="10005"/>
                  </a:ext>
                </a:extLst>
              </a:tr>
              <a:tr h="1558472">
                <a:tc gridSpan="3">
                  <a:txBody>
                    <a:bodyPr/>
                    <a:lstStyle/>
                    <a:p>
                      <a:pPr marL="15240" algn="ctr">
                        <a:lnSpc>
                          <a:spcPct val="100000"/>
                        </a:lnSpc>
                        <a:spcBef>
                          <a:spcPts val="640"/>
                        </a:spcBef>
                      </a:pPr>
                      <a:r>
                        <a:rPr sz="1800" b="1" spc="-10" dirty="0">
                          <a:solidFill>
                            <a:srgbClr val="FFFFFF"/>
                          </a:solidFill>
                          <a:latin typeface="Tahoma"/>
                          <a:cs typeface="Tahoma"/>
                        </a:rPr>
                        <a:t>Includes:</a:t>
                      </a:r>
                      <a:endParaRPr sz="1800" dirty="0">
                        <a:latin typeface="Tahoma"/>
                        <a:cs typeface="Tahoma"/>
                      </a:endParaRPr>
                    </a:p>
                    <a:p>
                      <a:pPr marL="15240" algn="ctr">
                        <a:lnSpc>
                          <a:spcPct val="100000"/>
                        </a:lnSpc>
                      </a:pPr>
                      <a:r>
                        <a:rPr sz="1800" dirty="0">
                          <a:solidFill>
                            <a:srgbClr val="FFFFFF"/>
                          </a:solidFill>
                          <a:latin typeface="Tahoma"/>
                          <a:cs typeface="Tahoma"/>
                        </a:rPr>
                        <a:t>7</a:t>
                      </a:r>
                      <a:r>
                        <a:rPr sz="1800" spc="-25" dirty="0">
                          <a:solidFill>
                            <a:srgbClr val="FFFFFF"/>
                          </a:solidFill>
                          <a:latin typeface="Tahoma"/>
                          <a:cs typeface="Tahoma"/>
                        </a:rPr>
                        <a:t> </a:t>
                      </a:r>
                      <a:r>
                        <a:rPr sz="1800" dirty="0">
                          <a:solidFill>
                            <a:srgbClr val="FFFFFF"/>
                          </a:solidFill>
                          <a:latin typeface="Tahoma"/>
                          <a:cs typeface="Tahoma"/>
                        </a:rPr>
                        <a:t>hours</a:t>
                      </a:r>
                      <a:r>
                        <a:rPr sz="1800" spc="-10" dirty="0">
                          <a:solidFill>
                            <a:srgbClr val="FFFFFF"/>
                          </a:solidFill>
                          <a:latin typeface="Tahoma"/>
                          <a:cs typeface="Tahoma"/>
                        </a:rPr>
                        <a:t> </a:t>
                      </a:r>
                      <a:r>
                        <a:rPr sz="1800" dirty="0">
                          <a:solidFill>
                            <a:srgbClr val="FFFFFF"/>
                          </a:solidFill>
                          <a:latin typeface="Tahoma"/>
                          <a:cs typeface="Tahoma"/>
                        </a:rPr>
                        <a:t>with</a:t>
                      </a:r>
                      <a:r>
                        <a:rPr sz="1800" spc="-10" dirty="0">
                          <a:solidFill>
                            <a:srgbClr val="FFFFFF"/>
                          </a:solidFill>
                          <a:latin typeface="Tahoma"/>
                          <a:cs typeface="Tahoma"/>
                        </a:rPr>
                        <a:t> </a:t>
                      </a:r>
                      <a:r>
                        <a:rPr sz="1800" spc="-25" dirty="0">
                          <a:solidFill>
                            <a:srgbClr val="FFFFFF"/>
                          </a:solidFill>
                          <a:latin typeface="Tahoma"/>
                          <a:cs typeface="Tahoma"/>
                        </a:rPr>
                        <a:t>SME</a:t>
                      </a:r>
                      <a:endParaRPr sz="1800" dirty="0">
                        <a:latin typeface="Tahoma"/>
                        <a:cs typeface="Tahoma"/>
                      </a:endParaRPr>
                    </a:p>
                    <a:p>
                      <a:pPr>
                        <a:lnSpc>
                          <a:spcPct val="100000"/>
                        </a:lnSpc>
                        <a:spcBef>
                          <a:spcPts val="60"/>
                        </a:spcBef>
                      </a:pPr>
                      <a:endParaRPr sz="1800" dirty="0">
                        <a:latin typeface="Times New Roman"/>
                        <a:cs typeface="Times New Roman"/>
                      </a:endParaRPr>
                    </a:p>
                    <a:p>
                      <a:pPr marL="13335" algn="ctr">
                        <a:lnSpc>
                          <a:spcPct val="100000"/>
                        </a:lnSpc>
                      </a:pPr>
                      <a:r>
                        <a:rPr sz="1800" b="1" spc="-10" dirty="0">
                          <a:solidFill>
                            <a:srgbClr val="FFFFFF"/>
                          </a:solidFill>
                          <a:latin typeface="Tahoma"/>
                          <a:cs typeface="Tahoma"/>
                        </a:rPr>
                        <a:t>Add-</a:t>
                      </a:r>
                      <a:r>
                        <a:rPr sz="1800" b="1" spc="-20" dirty="0">
                          <a:solidFill>
                            <a:srgbClr val="FFFFFF"/>
                          </a:solidFill>
                          <a:latin typeface="Tahoma"/>
                          <a:cs typeface="Tahoma"/>
                        </a:rPr>
                        <a:t>ons:</a:t>
                      </a:r>
                      <a:endParaRPr sz="1800" dirty="0">
                        <a:latin typeface="Tahoma"/>
                        <a:cs typeface="Tahoma"/>
                      </a:endParaRPr>
                    </a:p>
                    <a:p>
                      <a:pPr marL="13970" algn="ctr">
                        <a:lnSpc>
                          <a:spcPct val="100000"/>
                        </a:lnSpc>
                      </a:pPr>
                      <a:r>
                        <a:rPr sz="1800" dirty="0">
                          <a:solidFill>
                            <a:srgbClr val="FFFFFF"/>
                          </a:solidFill>
                          <a:latin typeface="Tahoma"/>
                          <a:cs typeface="Tahoma"/>
                        </a:rPr>
                        <a:t>Additional</a:t>
                      </a:r>
                      <a:r>
                        <a:rPr sz="1800" spc="-30" dirty="0">
                          <a:solidFill>
                            <a:srgbClr val="FFFFFF"/>
                          </a:solidFill>
                          <a:latin typeface="Tahoma"/>
                          <a:cs typeface="Tahoma"/>
                        </a:rPr>
                        <a:t> </a:t>
                      </a:r>
                      <a:r>
                        <a:rPr sz="1800" spc="-50" dirty="0">
                          <a:solidFill>
                            <a:srgbClr val="FFFFFF"/>
                          </a:solidFill>
                          <a:latin typeface="Tahoma"/>
                          <a:cs typeface="Tahoma"/>
                        </a:rPr>
                        <a:t>ILTs</a:t>
                      </a:r>
                      <a:r>
                        <a:rPr sz="1800" spc="-15" dirty="0">
                          <a:solidFill>
                            <a:srgbClr val="FFFFFF"/>
                          </a:solidFill>
                          <a:latin typeface="Tahoma"/>
                          <a:cs typeface="Tahoma"/>
                        </a:rPr>
                        <a:t> </a:t>
                      </a:r>
                      <a:r>
                        <a:rPr sz="1800" dirty="0">
                          <a:solidFill>
                            <a:srgbClr val="FFFFFF"/>
                          </a:solidFill>
                          <a:latin typeface="Tahoma"/>
                          <a:cs typeface="Tahoma"/>
                        </a:rPr>
                        <a:t>@25%</a:t>
                      </a:r>
                      <a:r>
                        <a:rPr sz="1800" spc="-35" dirty="0">
                          <a:solidFill>
                            <a:srgbClr val="FFFFFF"/>
                          </a:solidFill>
                          <a:latin typeface="Tahoma"/>
                          <a:cs typeface="Tahoma"/>
                        </a:rPr>
                        <a:t> </a:t>
                      </a:r>
                      <a:r>
                        <a:rPr sz="1800" spc="-25" dirty="0">
                          <a:solidFill>
                            <a:srgbClr val="FFFFFF"/>
                          </a:solidFill>
                          <a:latin typeface="Tahoma"/>
                          <a:cs typeface="Tahoma"/>
                        </a:rPr>
                        <a:t>off</a:t>
                      </a:r>
                      <a:endParaRPr sz="1800" dirty="0">
                        <a:latin typeface="Tahoma"/>
                        <a:cs typeface="Tahoma"/>
                      </a:endParaRPr>
                    </a:p>
                  </a:txBody>
                  <a:tcPr marL="0" marR="0" marT="121920" marB="0">
                    <a:lnL w="3175">
                      <a:solidFill>
                        <a:srgbClr val="050F23"/>
                      </a:solidFill>
                      <a:prstDash val="solid"/>
                    </a:lnL>
                    <a:lnR w="28575">
                      <a:solidFill>
                        <a:srgbClr val="050F23"/>
                      </a:solidFill>
                      <a:prstDash val="solid"/>
                    </a:lnR>
                    <a:lnT w="12700">
                      <a:solidFill>
                        <a:srgbClr val="050F23"/>
                      </a:solidFill>
                      <a:prstDash val="solid"/>
                    </a:lnT>
                    <a:lnB w="28575">
                      <a:solidFill>
                        <a:srgbClr val="050F23"/>
                      </a:solidFill>
                      <a:prstDash val="solid"/>
                    </a:lnB>
                    <a:solidFill>
                      <a:srgbClr val="4590B8"/>
                    </a:solidFill>
                  </a:tcPr>
                </a:tc>
                <a:tc hMerge="1">
                  <a:txBody>
                    <a:bodyPr/>
                    <a:lstStyle/>
                    <a:p>
                      <a:endParaRPr/>
                    </a:p>
                  </a:txBody>
                  <a:tcPr marL="0" marR="0" marT="0" marB="0"/>
                </a:tc>
                <a:tc hMerge="1">
                  <a:txBody>
                    <a:bodyPr/>
                    <a:lstStyle/>
                    <a:p>
                      <a:endParaRPr/>
                    </a:p>
                  </a:txBody>
                  <a:tcPr marL="0" marR="0" marT="0" marB="0"/>
                </a:tc>
                <a:tc gridSpan="8">
                  <a:txBody>
                    <a:bodyPr/>
                    <a:lstStyle/>
                    <a:p>
                      <a:pPr>
                        <a:lnSpc>
                          <a:spcPct val="100000"/>
                        </a:lnSpc>
                      </a:pPr>
                      <a:endParaRPr sz="1100" dirty="0">
                        <a:latin typeface="Times New Roman"/>
                        <a:cs typeface="Times New Roman"/>
                      </a:endParaRPr>
                    </a:p>
                  </a:txBody>
                  <a:tcPr marL="0" marR="0" marT="0" marB="0">
                    <a:lnL w="28575">
                      <a:solidFill>
                        <a:srgbClr val="050F23"/>
                      </a:solidFill>
                      <a:prstDash val="solid"/>
                    </a:lnL>
                    <a:lnT w="12700">
                      <a:solidFill>
                        <a:srgbClr val="FFFFFF"/>
                      </a:solidFill>
                      <a:prstDash val="solid"/>
                    </a:lnT>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0654" y="921259"/>
            <a:ext cx="16964025" cy="1622558"/>
          </a:xfrm>
          <a:prstGeom prst="rect">
            <a:avLst/>
          </a:prstGeom>
          <a:solidFill>
            <a:srgbClr val="1A315F"/>
          </a:solidFill>
        </p:spPr>
        <p:txBody>
          <a:bodyPr vert="horz" wrap="square" lIns="0" tIns="326706" rIns="0" bIns="0" rtlCol="0">
            <a:spAutoFit/>
          </a:bodyPr>
          <a:lstStyle/>
          <a:p>
            <a:pPr>
              <a:spcBef>
                <a:spcPts val="2571"/>
              </a:spcBef>
            </a:pPr>
            <a:endParaRPr sz="4200">
              <a:latin typeface="Times New Roman"/>
              <a:cs typeface="Times New Roman"/>
            </a:endParaRPr>
          </a:p>
          <a:p>
            <a:pPr marL="347663">
              <a:spcBef>
                <a:spcPts val="8"/>
              </a:spcBef>
            </a:pPr>
            <a:r>
              <a:rPr sz="4200" spc="-15" dirty="0">
                <a:solidFill>
                  <a:srgbClr val="FFFFFF"/>
                </a:solidFill>
              </a:rPr>
              <a:t>Transformed</a:t>
            </a:r>
            <a:endParaRPr sz="4200"/>
          </a:p>
        </p:txBody>
      </p:sp>
      <p:graphicFrame>
        <p:nvGraphicFramePr>
          <p:cNvPr id="3" name="object 3"/>
          <p:cNvGraphicFramePr>
            <a:graphicFrameLocks noGrp="1"/>
          </p:cNvGraphicFramePr>
          <p:nvPr/>
        </p:nvGraphicFramePr>
        <p:xfrm>
          <a:off x="323086" y="2839781"/>
          <a:ext cx="17586004" cy="7335204"/>
        </p:xfrm>
        <a:graphic>
          <a:graphicData uri="http://schemas.openxmlformats.org/drawingml/2006/table">
            <a:tbl>
              <a:tblPr firstRow="1" bandRow="1">
                <a:tableStyleId>{2D5ABB26-0587-4C30-8999-92F81FD0307C}</a:tableStyleId>
              </a:tblPr>
              <a:tblGrid>
                <a:gridCol w="3970020">
                  <a:extLst>
                    <a:ext uri="{9D8B030D-6E8A-4147-A177-3AD203B41FA5}">
                      <a16:colId xmlns:a16="http://schemas.microsoft.com/office/drawing/2014/main" val="20000"/>
                    </a:ext>
                  </a:extLst>
                </a:gridCol>
                <a:gridCol w="1157286">
                  <a:extLst>
                    <a:ext uri="{9D8B030D-6E8A-4147-A177-3AD203B41FA5}">
                      <a16:colId xmlns:a16="http://schemas.microsoft.com/office/drawing/2014/main" val="20001"/>
                    </a:ext>
                  </a:extLst>
                </a:gridCol>
                <a:gridCol w="1207769">
                  <a:extLst>
                    <a:ext uri="{9D8B030D-6E8A-4147-A177-3AD203B41FA5}">
                      <a16:colId xmlns:a16="http://schemas.microsoft.com/office/drawing/2014/main" val="20002"/>
                    </a:ext>
                  </a:extLst>
                </a:gridCol>
                <a:gridCol w="1113471">
                  <a:extLst>
                    <a:ext uri="{9D8B030D-6E8A-4147-A177-3AD203B41FA5}">
                      <a16:colId xmlns:a16="http://schemas.microsoft.com/office/drawing/2014/main" val="20003"/>
                    </a:ext>
                  </a:extLst>
                </a:gridCol>
                <a:gridCol w="224790">
                  <a:extLst>
                    <a:ext uri="{9D8B030D-6E8A-4147-A177-3AD203B41FA5}">
                      <a16:colId xmlns:a16="http://schemas.microsoft.com/office/drawing/2014/main" val="20004"/>
                    </a:ext>
                  </a:extLst>
                </a:gridCol>
                <a:gridCol w="1033463">
                  <a:extLst>
                    <a:ext uri="{9D8B030D-6E8A-4147-A177-3AD203B41FA5}">
                      <a16:colId xmlns:a16="http://schemas.microsoft.com/office/drawing/2014/main" val="20005"/>
                    </a:ext>
                  </a:extLst>
                </a:gridCol>
                <a:gridCol w="1195388">
                  <a:extLst>
                    <a:ext uri="{9D8B030D-6E8A-4147-A177-3AD203B41FA5}">
                      <a16:colId xmlns:a16="http://schemas.microsoft.com/office/drawing/2014/main" val="20006"/>
                    </a:ext>
                  </a:extLst>
                </a:gridCol>
                <a:gridCol w="1308735">
                  <a:extLst>
                    <a:ext uri="{9D8B030D-6E8A-4147-A177-3AD203B41FA5}">
                      <a16:colId xmlns:a16="http://schemas.microsoft.com/office/drawing/2014/main" val="20007"/>
                    </a:ext>
                  </a:extLst>
                </a:gridCol>
                <a:gridCol w="1453514">
                  <a:extLst>
                    <a:ext uri="{9D8B030D-6E8A-4147-A177-3AD203B41FA5}">
                      <a16:colId xmlns:a16="http://schemas.microsoft.com/office/drawing/2014/main" val="20008"/>
                    </a:ext>
                  </a:extLst>
                </a:gridCol>
                <a:gridCol w="3864293">
                  <a:extLst>
                    <a:ext uri="{9D8B030D-6E8A-4147-A177-3AD203B41FA5}">
                      <a16:colId xmlns:a16="http://schemas.microsoft.com/office/drawing/2014/main" val="20009"/>
                    </a:ext>
                  </a:extLst>
                </a:gridCol>
                <a:gridCol w="1057275">
                  <a:extLst>
                    <a:ext uri="{9D8B030D-6E8A-4147-A177-3AD203B41FA5}">
                      <a16:colId xmlns:a16="http://schemas.microsoft.com/office/drawing/2014/main" val="20010"/>
                    </a:ext>
                  </a:extLst>
                </a:gridCol>
              </a:tblGrid>
              <a:tr h="1190625">
                <a:tc>
                  <a:txBody>
                    <a:bodyPr/>
                    <a:lstStyle/>
                    <a:p>
                      <a:pPr>
                        <a:lnSpc>
                          <a:spcPct val="100000"/>
                        </a:lnSpc>
                        <a:spcBef>
                          <a:spcPts val="459"/>
                        </a:spcBef>
                      </a:pPr>
                      <a:endParaRPr sz="1400">
                        <a:latin typeface="Times New Roman"/>
                        <a:cs typeface="Times New Roman"/>
                      </a:endParaRPr>
                    </a:p>
                    <a:p>
                      <a:pPr marL="223520" marR="216535" algn="ctr">
                        <a:lnSpc>
                          <a:spcPct val="100000"/>
                        </a:lnSpc>
                        <a:spcBef>
                          <a:spcPts val="5"/>
                        </a:spcBef>
                      </a:pPr>
                      <a:r>
                        <a:rPr sz="1400" b="1" dirty="0">
                          <a:solidFill>
                            <a:srgbClr val="FFFFFF"/>
                          </a:solidFill>
                          <a:latin typeface="Tahoma"/>
                          <a:cs typeface="Tahoma"/>
                        </a:rPr>
                        <a:t>Join</a:t>
                      </a:r>
                      <a:r>
                        <a:rPr sz="1400" b="1" spc="-40" dirty="0">
                          <a:solidFill>
                            <a:srgbClr val="FFFFFF"/>
                          </a:solidFill>
                          <a:latin typeface="Tahoma"/>
                          <a:cs typeface="Tahoma"/>
                        </a:rPr>
                        <a:t> </a:t>
                      </a:r>
                      <a:r>
                        <a:rPr sz="1400" b="1" dirty="0">
                          <a:solidFill>
                            <a:srgbClr val="FFFFFF"/>
                          </a:solidFill>
                          <a:latin typeface="Tahoma"/>
                          <a:cs typeface="Tahoma"/>
                        </a:rPr>
                        <a:t>DATAVERSITY</a:t>
                      </a:r>
                      <a:r>
                        <a:rPr sz="1400" b="1" spc="-35" dirty="0">
                          <a:solidFill>
                            <a:srgbClr val="FFFFFF"/>
                          </a:solidFill>
                          <a:latin typeface="Tahoma"/>
                          <a:cs typeface="Tahoma"/>
                        </a:rPr>
                        <a:t> </a:t>
                      </a:r>
                      <a:r>
                        <a:rPr sz="1400" b="1" dirty="0">
                          <a:solidFill>
                            <a:srgbClr val="FFFFFF"/>
                          </a:solidFill>
                          <a:latin typeface="Tahoma"/>
                          <a:cs typeface="Tahoma"/>
                        </a:rPr>
                        <a:t>Insiders</a:t>
                      </a:r>
                      <a:r>
                        <a:rPr sz="1400" b="1" spc="-30" dirty="0">
                          <a:solidFill>
                            <a:srgbClr val="FFFFFF"/>
                          </a:solidFill>
                          <a:latin typeface="Tahoma"/>
                          <a:cs typeface="Tahoma"/>
                        </a:rPr>
                        <a:t> </a:t>
                      </a:r>
                      <a:r>
                        <a:rPr sz="1400" b="1" dirty="0">
                          <a:solidFill>
                            <a:srgbClr val="FFFFFF"/>
                          </a:solidFill>
                          <a:latin typeface="Tahoma"/>
                          <a:cs typeface="Tahoma"/>
                        </a:rPr>
                        <a:t>to</a:t>
                      </a:r>
                      <a:r>
                        <a:rPr sz="1400" b="1" spc="-30" dirty="0">
                          <a:solidFill>
                            <a:srgbClr val="FFFFFF"/>
                          </a:solidFill>
                          <a:latin typeface="Tahoma"/>
                          <a:cs typeface="Tahoma"/>
                        </a:rPr>
                        <a:t> </a:t>
                      </a:r>
                      <a:r>
                        <a:rPr sz="1400" b="1" spc="-10" dirty="0">
                          <a:solidFill>
                            <a:srgbClr val="FFFFFF"/>
                          </a:solidFill>
                          <a:latin typeface="Tahoma"/>
                          <a:cs typeface="Tahoma"/>
                        </a:rPr>
                        <a:t>Expand </a:t>
                      </a:r>
                      <a:r>
                        <a:rPr sz="1400" b="1" dirty="0">
                          <a:solidFill>
                            <a:srgbClr val="FFFFFF"/>
                          </a:solidFill>
                          <a:latin typeface="Tahoma"/>
                          <a:cs typeface="Tahoma"/>
                        </a:rPr>
                        <a:t>Your</a:t>
                      </a:r>
                      <a:r>
                        <a:rPr sz="1400" b="1" spc="-35" dirty="0">
                          <a:solidFill>
                            <a:srgbClr val="FFFFFF"/>
                          </a:solidFill>
                          <a:latin typeface="Tahoma"/>
                          <a:cs typeface="Tahoma"/>
                        </a:rPr>
                        <a:t> </a:t>
                      </a:r>
                      <a:r>
                        <a:rPr sz="1400" b="1" dirty="0">
                          <a:solidFill>
                            <a:srgbClr val="FFFFFF"/>
                          </a:solidFill>
                          <a:latin typeface="Tahoma"/>
                          <a:cs typeface="Tahoma"/>
                        </a:rPr>
                        <a:t>Data</a:t>
                      </a:r>
                      <a:r>
                        <a:rPr sz="1400" b="1" spc="-15" dirty="0">
                          <a:solidFill>
                            <a:srgbClr val="FFFFFF"/>
                          </a:solidFill>
                          <a:latin typeface="Tahoma"/>
                          <a:cs typeface="Tahoma"/>
                        </a:rPr>
                        <a:t> </a:t>
                      </a:r>
                      <a:r>
                        <a:rPr sz="1400" b="1" dirty="0">
                          <a:solidFill>
                            <a:srgbClr val="FFFFFF"/>
                          </a:solidFill>
                          <a:latin typeface="Tahoma"/>
                          <a:cs typeface="Tahoma"/>
                        </a:rPr>
                        <a:t>Strategy</a:t>
                      </a:r>
                      <a:r>
                        <a:rPr sz="1400" b="1" spc="-20" dirty="0">
                          <a:solidFill>
                            <a:srgbClr val="FFFFFF"/>
                          </a:solidFill>
                          <a:latin typeface="Tahoma"/>
                          <a:cs typeface="Tahoma"/>
                        </a:rPr>
                        <a:t> </a:t>
                      </a:r>
                      <a:r>
                        <a:rPr sz="1400" b="1" dirty="0">
                          <a:solidFill>
                            <a:srgbClr val="FFFFFF"/>
                          </a:solidFill>
                          <a:latin typeface="Tahoma"/>
                          <a:cs typeface="Tahoma"/>
                        </a:rPr>
                        <a:t>and</a:t>
                      </a:r>
                      <a:r>
                        <a:rPr sz="1400" b="1" spc="-25" dirty="0">
                          <a:solidFill>
                            <a:srgbClr val="FFFFFF"/>
                          </a:solidFill>
                          <a:latin typeface="Tahoma"/>
                          <a:cs typeface="Tahoma"/>
                        </a:rPr>
                        <a:t> </a:t>
                      </a:r>
                      <a:r>
                        <a:rPr sz="1400" b="1" spc="-10" dirty="0">
                          <a:solidFill>
                            <a:srgbClr val="FFFFFF"/>
                          </a:solidFill>
                          <a:latin typeface="Tahoma"/>
                          <a:cs typeface="Tahoma"/>
                        </a:rPr>
                        <a:t>Solution Capabilities</a:t>
                      </a:r>
                      <a:endParaRPr sz="1400">
                        <a:latin typeface="Tahoma"/>
                        <a:cs typeface="Tahoma"/>
                      </a:endParaRPr>
                    </a:p>
                  </a:txBody>
                  <a:tcPr marL="0" marR="0" marT="8762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marL="133985" marR="125730" algn="ctr">
                        <a:lnSpc>
                          <a:spcPct val="100000"/>
                        </a:lnSpc>
                        <a:spcBef>
                          <a:spcPts val="960"/>
                        </a:spcBef>
                      </a:pPr>
                      <a:r>
                        <a:rPr sz="1400" b="1" spc="-10" dirty="0">
                          <a:solidFill>
                            <a:srgbClr val="FFFFFF"/>
                          </a:solidFill>
                          <a:latin typeface="Tahoma"/>
                          <a:cs typeface="Tahoma"/>
                        </a:rPr>
                        <a:t>Learning </a:t>
                      </a:r>
                      <a:r>
                        <a:rPr sz="1400" b="1" spc="-20" dirty="0">
                          <a:solidFill>
                            <a:srgbClr val="FFFFFF"/>
                          </a:solidFill>
                          <a:latin typeface="Tahoma"/>
                          <a:cs typeface="Tahoma"/>
                        </a:rPr>
                        <a:t>from </a:t>
                      </a:r>
                      <a:r>
                        <a:rPr sz="1400" b="1" dirty="0">
                          <a:solidFill>
                            <a:srgbClr val="FFFFFF"/>
                          </a:solidFill>
                          <a:latin typeface="Tahoma"/>
                          <a:cs typeface="Tahoma"/>
                        </a:rPr>
                        <a:t>Peers</a:t>
                      </a:r>
                      <a:r>
                        <a:rPr sz="1400" b="1" spc="-35" dirty="0">
                          <a:solidFill>
                            <a:srgbClr val="FFFFFF"/>
                          </a:solidFill>
                          <a:latin typeface="Tahoma"/>
                          <a:cs typeface="Tahoma"/>
                        </a:rPr>
                        <a:t> </a:t>
                      </a:r>
                      <a:r>
                        <a:rPr sz="1400" b="1" spc="-50" dirty="0">
                          <a:solidFill>
                            <a:srgbClr val="FFFFFF"/>
                          </a:solidFill>
                          <a:latin typeface="Tahoma"/>
                          <a:cs typeface="Tahoma"/>
                        </a:rPr>
                        <a:t>&amp; </a:t>
                      </a:r>
                      <a:r>
                        <a:rPr sz="1400" b="1" spc="-10" dirty="0">
                          <a:solidFill>
                            <a:srgbClr val="FFFFFF"/>
                          </a:solidFill>
                          <a:latin typeface="Tahoma"/>
                          <a:cs typeface="Tahoma"/>
                        </a:rPr>
                        <a:t>Experts</a:t>
                      </a:r>
                      <a:endParaRPr sz="1400">
                        <a:latin typeface="Tahoma"/>
                        <a:cs typeface="Tahoma"/>
                      </a:endParaRPr>
                    </a:p>
                  </a:txBody>
                  <a:tcPr marL="0" marR="0" marT="1828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marL="25400" marR="17145" indent="-635" algn="ctr">
                        <a:lnSpc>
                          <a:spcPct val="100000"/>
                        </a:lnSpc>
                        <a:spcBef>
                          <a:spcPts val="990"/>
                        </a:spcBef>
                      </a:pPr>
                      <a:r>
                        <a:rPr sz="1400" b="1" spc="-10" dirty="0">
                          <a:solidFill>
                            <a:srgbClr val="FFFFFF"/>
                          </a:solidFill>
                          <a:latin typeface="Tahoma"/>
                          <a:cs typeface="Tahoma"/>
                        </a:rPr>
                        <a:t>Learning </a:t>
                      </a:r>
                      <a:r>
                        <a:rPr sz="1400" b="1" dirty="0">
                          <a:solidFill>
                            <a:srgbClr val="FFFFFF"/>
                          </a:solidFill>
                          <a:latin typeface="Tahoma"/>
                          <a:cs typeface="Tahoma"/>
                        </a:rPr>
                        <a:t>Pathways</a:t>
                      </a:r>
                      <a:r>
                        <a:rPr sz="1400" b="1" spc="-35" dirty="0">
                          <a:solidFill>
                            <a:srgbClr val="FFFFFF"/>
                          </a:solidFill>
                          <a:latin typeface="Tahoma"/>
                          <a:cs typeface="Tahoma"/>
                        </a:rPr>
                        <a:t> </a:t>
                      </a:r>
                      <a:r>
                        <a:rPr sz="1400" b="1" spc="-25" dirty="0">
                          <a:solidFill>
                            <a:srgbClr val="FFFFFF"/>
                          </a:solidFill>
                          <a:latin typeface="Tahoma"/>
                          <a:cs typeface="Tahoma"/>
                        </a:rPr>
                        <a:t>for </a:t>
                      </a:r>
                      <a:r>
                        <a:rPr sz="1400" b="1" spc="-20" dirty="0">
                          <a:solidFill>
                            <a:srgbClr val="FFFFFF"/>
                          </a:solidFill>
                          <a:latin typeface="Tahoma"/>
                          <a:cs typeface="Tahoma"/>
                        </a:rPr>
                        <a:t>Data </a:t>
                      </a:r>
                      <a:r>
                        <a:rPr sz="1400" b="1" spc="-10" dirty="0">
                          <a:solidFill>
                            <a:srgbClr val="FFFFFF"/>
                          </a:solidFill>
                          <a:latin typeface="Tahoma"/>
                          <a:cs typeface="Tahoma"/>
                        </a:rPr>
                        <a:t>Personas</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marL="88900" marR="81915" algn="ctr">
                        <a:lnSpc>
                          <a:spcPct val="100000"/>
                        </a:lnSpc>
                        <a:spcBef>
                          <a:spcPts val="990"/>
                        </a:spcBef>
                      </a:pPr>
                      <a:r>
                        <a:rPr sz="1400" b="1" dirty="0">
                          <a:solidFill>
                            <a:srgbClr val="FFFFFF"/>
                          </a:solidFill>
                          <a:latin typeface="Tahoma"/>
                          <a:cs typeface="Tahoma"/>
                        </a:rPr>
                        <a:t>Engage</a:t>
                      </a:r>
                      <a:r>
                        <a:rPr sz="1400" b="1" spc="-40" dirty="0">
                          <a:solidFill>
                            <a:srgbClr val="FFFFFF"/>
                          </a:solidFill>
                          <a:latin typeface="Tahoma"/>
                          <a:cs typeface="Tahoma"/>
                        </a:rPr>
                        <a:t> </a:t>
                      </a:r>
                      <a:r>
                        <a:rPr sz="1400" b="1" spc="-25" dirty="0">
                          <a:solidFill>
                            <a:srgbClr val="FFFFFF"/>
                          </a:solidFill>
                          <a:latin typeface="Tahoma"/>
                          <a:cs typeface="Tahoma"/>
                        </a:rPr>
                        <a:t>in </a:t>
                      </a:r>
                      <a:r>
                        <a:rPr sz="1400" b="1" spc="-10" dirty="0">
                          <a:solidFill>
                            <a:srgbClr val="FFFFFF"/>
                          </a:solidFill>
                          <a:latin typeface="Tahoma"/>
                          <a:cs typeface="Tahoma"/>
                        </a:rPr>
                        <a:t>Special Interest Groups</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gridSpan="2">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marL="82550" marR="74930" indent="150495">
                        <a:lnSpc>
                          <a:spcPct val="100000"/>
                        </a:lnSpc>
                      </a:pPr>
                      <a:r>
                        <a:rPr sz="1400" b="1" spc="-10" dirty="0">
                          <a:solidFill>
                            <a:srgbClr val="FFFFFF"/>
                          </a:solidFill>
                          <a:latin typeface="Tahoma"/>
                          <a:cs typeface="Tahoma"/>
                        </a:rPr>
                        <a:t>Online Networking</a:t>
                      </a:r>
                      <a:endParaRPr sz="14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hMerge="1">
                  <a:txBody>
                    <a:bodyPr/>
                    <a:lstStyle/>
                    <a:p>
                      <a:endParaRPr/>
                    </a:p>
                  </a:txBody>
                  <a:tcPr marL="0" marR="0" marT="0" marB="0"/>
                </a:tc>
                <a:tc>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marL="61594" marR="53975" indent="48895">
                        <a:lnSpc>
                          <a:spcPct val="100000"/>
                        </a:lnSpc>
                      </a:pPr>
                      <a:r>
                        <a:rPr sz="1400" b="1" spc="-10" dirty="0">
                          <a:solidFill>
                            <a:srgbClr val="FFFFFF"/>
                          </a:solidFill>
                          <a:latin typeface="Tahoma"/>
                          <a:cs typeface="Tahoma"/>
                        </a:rPr>
                        <a:t>In-Person Networking</a:t>
                      </a:r>
                      <a:endParaRPr sz="14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marL="198120" marR="75565" indent="-116839">
                        <a:lnSpc>
                          <a:spcPct val="100000"/>
                        </a:lnSpc>
                      </a:pPr>
                      <a:r>
                        <a:rPr sz="1400" b="1" spc="-10" dirty="0">
                          <a:solidFill>
                            <a:srgbClr val="FFFFFF"/>
                          </a:solidFill>
                          <a:latin typeface="Tahoma"/>
                          <a:cs typeface="Tahoma"/>
                        </a:rPr>
                        <a:t>Certification Training</a:t>
                      </a:r>
                      <a:endParaRPr sz="14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a:lnSpc>
                          <a:spcPct val="100000"/>
                        </a:lnSpc>
                        <a:spcBef>
                          <a:spcPts val="1010"/>
                        </a:spcBef>
                      </a:pPr>
                      <a:endParaRPr sz="1400">
                        <a:latin typeface="Times New Roman"/>
                        <a:cs typeface="Times New Roman"/>
                      </a:endParaRPr>
                    </a:p>
                    <a:p>
                      <a:pPr marL="272415" marR="123825" indent="-142875">
                        <a:lnSpc>
                          <a:spcPct val="100000"/>
                        </a:lnSpc>
                      </a:pPr>
                      <a:r>
                        <a:rPr sz="1400" b="1" spc="-10" dirty="0">
                          <a:solidFill>
                            <a:srgbClr val="FFFFFF"/>
                          </a:solidFill>
                          <a:latin typeface="Tahoma"/>
                          <a:cs typeface="Tahoma"/>
                        </a:rPr>
                        <a:t>Certification Testing</a:t>
                      </a:r>
                      <a:endParaRPr sz="1400">
                        <a:latin typeface="Tahoma"/>
                        <a:cs typeface="Tahoma"/>
                      </a:endParaRPr>
                    </a:p>
                  </a:txBody>
                  <a:tcPr marL="0" marR="0" marT="19240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a:lnSpc>
                          <a:spcPct val="100000"/>
                        </a:lnSpc>
                      </a:pPr>
                      <a:endParaRPr sz="1400">
                        <a:latin typeface="Times New Roman"/>
                        <a:cs typeface="Times New Roman"/>
                      </a:endParaRPr>
                    </a:p>
                    <a:p>
                      <a:pPr>
                        <a:lnSpc>
                          <a:spcPct val="100000"/>
                        </a:lnSpc>
                        <a:spcBef>
                          <a:spcPts val="505"/>
                        </a:spcBef>
                      </a:pPr>
                      <a:endParaRPr sz="1400">
                        <a:latin typeface="Times New Roman"/>
                        <a:cs typeface="Times New Roman"/>
                      </a:endParaRPr>
                    </a:p>
                    <a:p>
                      <a:pPr algn="ctr">
                        <a:lnSpc>
                          <a:spcPct val="100000"/>
                        </a:lnSpc>
                      </a:pPr>
                      <a:r>
                        <a:rPr sz="1400" b="1" spc="-10" dirty="0">
                          <a:solidFill>
                            <a:srgbClr val="FFFFFF"/>
                          </a:solidFill>
                          <a:latin typeface="Tahoma"/>
                          <a:cs typeface="Tahoma"/>
                        </a:rPr>
                        <a:t>Description</a:t>
                      </a:r>
                      <a:endParaRPr sz="14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tc>
                  <a:txBody>
                    <a:bodyPr/>
                    <a:lstStyle/>
                    <a:p>
                      <a:pPr marL="130175" marR="123825" algn="ctr">
                        <a:lnSpc>
                          <a:spcPct val="100000"/>
                        </a:lnSpc>
                        <a:spcBef>
                          <a:spcPts val="415"/>
                        </a:spcBef>
                      </a:pPr>
                      <a:r>
                        <a:rPr sz="1400" b="1" dirty="0">
                          <a:solidFill>
                            <a:srgbClr val="FFFFFF"/>
                          </a:solidFill>
                          <a:latin typeface="Tahoma"/>
                          <a:cs typeface="Tahoma"/>
                        </a:rPr>
                        <a:t>A</a:t>
                      </a:r>
                      <a:r>
                        <a:rPr sz="1400" b="1" spc="-5" dirty="0">
                          <a:solidFill>
                            <a:srgbClr val="FFFFFF"/>
                          </a:solidFill>
                          <a:latin typeface="Tahoma"/>
                          <a:cs typeface="Tahoma"/>
                        </a:rPr>
                        <a:t> </a:t>
                      </a:r>
                      <a:r>
                        <a:rPr sz="1400" b="1" spc="-35" dirty="0">
                          <a:solidFill>
                            <a:srgbClr val="FFFFFF"/>
                          </a:solidFill>
                          <a:latin typeface="Tahoma"/>
                          <a:cs typeface="Tahoma"/>
                        </a:rPr>
                        <a:t>la </a:t>
                      </a:r>
                      <a:r>
                        <a:rPr sz="1400" b="1" spc="-10" dirty="0">
                          <a:solidFill>
                            <a:srgbClr val="FFFFFF"/>
                          </a:solidFill>
                          <a:latin typeface="Tahoma"/>
                          <a:cs typeface="Tahoma"/>
                        </a:rPr>
                        <a:t>Carte Pricing </a:t>
                      </a:r>
                      <a:r>
                        <a:rPr sz="1400" b="1" spc="-25" dirty="0">
                          <a:solidFill>
                            <a:srgbClr val="FFFFFF"/>
                          </a:solidFill>
                          <a:latin typeface="Tahoma"/>
                          <a:cs typeface="Tahoma"/>
                        </a:rPr>
                        <a:t>Per </a:t>
                      </a:r>
                      <a:r>
                        <a:rPr sz="1400" b="1" spc="-10" dirty="0">
                          <a:solidFill>
                            <a:srgbClr val="FFFFFF"/>
                          </a:solidFill>
                          <a:latin typeface="Tahoma"/>
                          <a:cs typeface="Tahoma"/>
                        </a:rPr>
                        <a:t>Learner</a:t>
                      </a:r>
                      <a:endParaRPr sz="1400">
                        <a:latin typeface="Tahoma"/>
                        <a:cs typeface="Tahoma"/>
                      </a:endParaRPr>
                    </a:p>
                  </a:txBody>
                  <a:tcPr marL="0" marR="0" marT="79058"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315F"/>
                    </a:solidFill>
                  </a:tcPr>
                </a:tc>
                <a:extLst>
                  <a:ext uri="{0D108BD9-81ED-4DB2-BD59-A6C34878D82A}">
                    <a16:rowId xmlns:a16="http://schemas.microsoft.com/office/drawing/2014/main" val="10000"/>
                  </a:ext>
                </a:extLst>
              </a:tr>
              <a:tr h="980123">
                <a:tc>
                  <a:txBody>
                    <a:bodyPr/>
                    <a:lstStyle/>
                    <a:p>
                      <a:pPr>
                        <a:lnSpc>
                          <a:spcPct val="100000"/>
                        </a:lnSpc>
                        <a:spcBef>
                          <a:spcPts val="990"/>
                        </a:spcBef>
                      </a:pPr>
                      <a:endParaRPr sz="1400">
                        <a:latin typeface="Times New Roman"/>
                        <a:cs typeface="Times New Roman"/>
                      </a:endParaRPr>
                    </a:p>
                    <a:p>
                      <a:pPr marL="91440">
                        <a:lnSpc>
                          <a:spcPct val="100000"/>
                        </a:lnSpc>
                      </a:pPr>
                      <a:r>
                        <a:rPr sz="1400" b="1" dirty="0">
                          <a:latin typeface="Tahoma"/>
                          <a:cs typeface="Tahoma"/>
                        </a:rPr>
                        <a:t>2</a:t>
                      </a:r>
                      <a:r>
                        <a:rPr sz="1400" b="1" spc="-15" dirty="0">
                          <a:latin typeface="Tahoma"/>
                          <a:cs typeface="Tahoma"/>
                        </a:rPr>
                        <a:t> </a:t>
                      </a:r>
                      <a:r>
                        <a:rPr sz="1400" dirty="0">
                          <a:latin typeface="Tahoma"/>
                          <a:cs typeface="Tahoma"/>
                        </a:rPr>
                        <a:t>Full</a:t>
                      </a:r>
                      <a:r>
                        <a:rPr sz="1400" spc="-20" dirty="0">
                          <a:latin typeface="Tahoma"/>
                          <a:cs typeface="Tahoma"/>
                        </a:rPr>
                        <a:t> </a:t>
                      </a:r>
                      <a:r>
                        <a:rPr sz="1400" spc="-10" dirty="0">
                          <a:latin typeface="Tahoma"/>
                          <a:cs typeface="Tahoma"/>
                        </a:rPr>
                        <a:t>Five-</a:t>
                      </a:r>
                      <a:r>
                        <a:rPr sz="1400" dirty="0">
                          <a:latin typeface="Tahoma"/>
                          <a:cs typeface="Tahoma"/>
                        </a:rPr>
                        <a:t>Day</a:t>
                      </a:r>
                      <a:r>
                        <a:rPr sz="1400" spc="-5" dirty="0">
                          <a:latin typeface="Tahoma"/>
                          <a:cs typeface="Tahoma"/>
                        </a:rPr>
                        <a:t> </a:t>
                      </a:r>
                      <a:r>
                        <a:rPr sz="1400" dirty="0">
                          <a:latin typeface="Tahoma"/>
                          <a:cs typeface="Tahoma"/>
                        </a:rPr>
                        <a:t>Conference</a:t>
                      </a:r>
                      <a:r>
                        <a:rPr sz="1400" spc="-20" dirty="0">
                          <a:latin typeface="Tahoma"/>
                          <a:cs typeface="Tahoma"/>
                        </a:rPr>
                        <a:t> </a:t>
                      </a:r>
                      <a:r>
                        <a:rPr sz="1400" spc="-10" dirty="0">
                          <a:latin typeface="Tahoma"/>
                          <a:cs typeface="Tahoma"/>
                        </a:rPr>
                        <a:t>Passes****</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990"/>
                        </a:spcBef>
                      </a:pPr>
                      <a:endParaRPr sz="1400">
                        <a:latin typeface="Times New Roman"/>
                        <a:cs typeface="Times New Roman"/>
                      </a:endParaRPr>
                    </a:p>
                    <a:p>
                      <a:pPr algn="ctr">
                        <a:lnSpc>
                          <a:spcPct val="100000"/>
                        </a:lnSpc>
                      </a:pPr>
                      <a:r>
                        <a:rPr sz="1400" spc="-50" dirty="0">
                          <a:latin typeface="Tahoma"/>
                          <a:cs typeface="Tahoma"/>
                        </a:rPr>
                        <a:t>X</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990"/>
                        </a:spcBef>
                      </a:pPr>
                      <a:endParaRPr sz="1400">
                        <a:latin typeface="Times New Roman"/>
                        <a:cs typeface="Times New Roman"/>
                      </a:endParaRPr>
                    </a:p>
                    <a:p>
                      <a:pPr algn="ctr">
                        <a:lnSpc>
                          <a:spcPct val="100000"/>
                        </a:lnSpc>
                      </a:pPr>
                      <a:r>
                        <a:rPr sz="1400" spc="-50" dirty="0">
                          <a:latin typeface="Tahoma"/>
                          <a:cs typeface="Tahoma"/>
                        </a:rPr>
                        <a:t>X</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gridSpan="2">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hMerge="1">
                  <a:txBody>
                    <a:bodyPr/>
                    <a:lstStyle/>
                    <a:p>
                      <a:endParaRPr/>
                    </a:p>
                  </a:txBody>
                  <a:tcPr marL="0" marR="0" marT="0" marB="0"/>
                </a:tc>
                <a:tc>
                  <a:txBody>
                    <a:bodyPr/>
                    <a:lstStyle/>
                    <a:p>
                      <a:pPr>
                        <a:lnSpc>
                          <a:spcPct val="100000"/>
                        </a:lnSpc>
                        <a:spcBef>
                          <a:spcPts val="990"/>
                        </a:spcBef>
                      </a:pPr>
                      <a:endParaRPr sz="1400">
                        <a:latin typeface="Times New Roman"/>
                        <a:cs typeface="Times New Roman"/>
                      </a:endParaRPr>
                    </a:p>
                    <a:p>
                      <a:pPr algn="ctr">
                        <a:lnSpc>
                          <a:spcPct val="100000"/>
                        </a:lnSpc>
                      </a:pPr>
                      <a:r>
                        <a:rPr sz="1400" spc="-50" dirty="0">
                          <a:latin typeface="Tahoma"/>
                          <a:cs typeface="Tahoma"/>
                        </a:rPr>
                        <a:t>X</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990"/>
                        </a:spcBef>
                      </a:pPr>
                      <a:endParaRPr sz="1400">
                        <a:latin typeface="Times New Roman"/>
                        <a:cs typeface="Times New Roman"/>
                      </a:endParaRPr>
                    </a:p>
                    <a:p>
                      <a:pPr algn="ctr">
                        <a:lnSpc>
                          <a:spcPct val="100000"/>
                        </a:lnSpc>
                      </a:pPr>
                      <a:r>
                        <a:rPr sz="1400" spc="-25" dirty="0">
                          <a:latin typeface="Tahoma"/>
                          <a:cs typeface="Tahoma"/>
                        </a:rPr>
                        <a:t>X*</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990"/>
                        </a:spcBef>
                      </a:pPr>
                      <a:endParaRPr sz="1400">
                        <a:latin typeface="Times New Roman"/>
                        <a:cs typeface="Times New Roman"/>
                      </a:endParaRPr>
                    </a:p>
                    <a:p>
                      <a:pPr algn="ctr">
                        <a:lnSpc>
                          <a:spcPct val="100000"/>
                        </a:lnSpc>
                      </a:pPr>
                      <a:r>
                        <a:rPr sz="1400" spc="-25" dirty="0">
                          <a:latin typeface="Tahoma"/>
                          <a:cs typeface="Tahoma"/>
                        </a:rPr>
                        <a:t>X*</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80"/>
                        </a:spcBef>
                      </a:pPr>
                      <a:endParaRPr sz="1100">
                        <a:latin typeface="Times New Roman"/>
                        <a:cs typeface="Times New Roman"/>
                      </a:endParaRPr>
                    </a:p>
                    <a:p>
                      <a:pPr marL="132715" marR="125095" indent="-635" algn="ctr">
                        <a:lnSpc>
                          <a:spcPct val="100000"/>
                        </a:lnSpc>
                        <a:spcBef>
                          <a:spcPts val="5"/>
                        </a:spcBef>
                      </a:pPr>
                      <a:r>
                        <a:rPr sz="1100" dirty="0">
                          <a:latin typeface="Tahoma"/>
                          <a:cs typeface="Tahoma"/>
                        </a:rPr>
                        <a:t>This</a:t>
                      </a:r>
                      <a:r>
                        <a:rPr sz="1100" spc="-10" dirty="0">
                          <a:latin typeface="Tahoma"/>
                          <a:cs typeface="Tahoma"/>
                        </a:rPr>
                        <a:t> </a:t>
                      </a:r>
                      <a:r>
                        <a:rPr sz="1100" dirty="0">
                          <a:latin typeface="Tahoma"/>
                          <a:cs typeface="Tahoma"/>
                        </a:rPr>
                        <a:t>bundle</a:t>
                      </a:r>
                      <a:r>
                        <a:rPr sz="1100" spc="-30" dirty="0">
                          <a:latin typeface="Tahoma"/>
                          <a:cs typeface="Tahoma"/>
                        </a:rPr>
                        <a:t> </a:t>
                      </a:r>
                      <a:r>
                        <a:rPr sz="1100" dirty="0">
                          <a:latin typeface="Tahoma"/>
                          <a:cs typeface="Tahoma"/>
                        </a:rPr>
                        <a:t>includes</a:t>
                      </a:r>
                      <a:r>
                        <a:rPr sz="1100" spc="-25" dirty="0">
                          <a:latin typeface="Tahoma"/>
                          <a:cs typeface="Tahoma"/>
                        </a:rPr>
                        <a:t> </a:t>
                      </a:r>
                      <a:r>
                        <a:rPr sz="1100" dirty="0">
                          <a:latin typeface="Tahoma"/>
                          <a:cs typeface="Tahoma"/>
                        </a:rPr>
                        <a:t>five</a:t>
                      </a:r>
                      <a:r>
                        <a:rPr sz="1100" spc="-10" dirty="0">
                          <a:latin typeface="Tahoma"/>
                          <a:cs typeface="Tahoma"/>
                        </a:rPr>
                        <a:t> </a:t>
                      </a:r>
                      <a:r>
                        <a:rPr sz="1100" dirty="0">
                          <a:latin typeface="Tahoma"/>
                          <a:cs typeface="Tahoma"/>
                        </a:rPr>
                        <a:t>Interactive</a:t>
                      </a:r>
                      <a:r>
                        <a:rPr sz="1100" spc="-20" dirty="0">
                          <a:latin typeface="Tahoma"/>
                          <a:cs typeface="Tahoma"/>
                        </a:rPr>
                        <a:t> </a:t>
                      </a:r>
                      <a:r>
                        <a:rPr sz="1100" dirty="0">
                          <a:latin typeface="Tahoma"/>
                          <a:cs typeface="Tahoma"/>
                        </a:rPr>
                        <a:t>Line</a:t>
                      </a:r>
                      <a:r>
                        <a:rPr sz="1100" spc="-20" dirty="0">
                          <a:latin typeface="Tahoma"/>
                          <a:cs typeface="Tahoma"/>
                        </a:rPr>
                        <a:t> </a:t>
                      </a:r>
                      <a:r>
                        <a:rPr sz="1100" dirty="0">
                          <a:latin typeface="Tahoma"/>
                          <a:cs typeface="Tahoma"/>
                        </a:rPr>
                        <a:t>Online</a:t>
                      </a:r>
                      <a:r>
                        <a:rPr sz="1100" spc="-25" dirty="0">
                          <a:latin typeface="Tahoma"/>
                          <a:cs typeface="Tahoma"/>
                        </a:rPr>
                        <a:t> </a:t>
                      </a:r>
                      <a:r>
                        <a:rPr sz="1100" spc="-10" dirty="0">
                          <a:latin typeface="Tahoma"/>
                          <a:cs typeface="Tahoma"/>
                        </a:rPr>
                        <a:t>passes. </a:t>
                      </a:r>
                      <a:r>
                        <a:rPr sz="1100" dirty="0">
                          <a:latin typeface="Tahoma"/>
                          <a:cs typeface="Tahoma"/>
                        </a:rPr>
                        <a:t>Choose</a:t>
                      </a:r>
                      <a:r>
                        <a:rPr sz="1100" spc="-30" dirty="0">
                          <a:latin typeface="Tahoma"/>
                          <a:cs typeface="Tahoma"/>
                        </a:rPr>
                        <a:t> </a:t>
                      </a:r>
                      <a:r>
                        <a:rPr sz="1100" dirty="0">
                          <a:latin typeface="Tahoma"/>
                          <a:cs typeface="Tahoma"/>
                        </a:rPr>
                        <a:t>from</a:t>
                      </a:r>
                      <a:r>
                        <a:rPr sz="1100" spc="-5" dirty="0">
                          <a:latin typeface="Tahoma"/>
                          <a:cs typeface="Tahoma"/>
                        </a:rPr>
                        <a:t> </a:t>
                      </a:r>
                      <a:r>
                        <a:rPr sz="1100" dirty="0">
                          <a:latin typeface="Tahoma"/>
                          <a:cs typeface="Tahoma"/>
                        </a:rPr>
                        <a:t>a</a:t>
                      </a:r>
                      <a:r>
                        <a:rPr sz="1100" spc="-15" dirty="0">
                          <a:latin typeface="Tahoma"/>
                          <a:cs typeface="Tahoma"/>
                        </a:rPr>
                        <a:t> </a:t>
                      </a:r>
                      <a:r>
                        <a:rPr sz="1100" dirty="0">
                          <a:latin typeface="Tahoma"/>
                          <a:cs typeface="Tahoma"/>
                        </a:rPr>
                        <a:t>robust</a:t>
                      </a:r>
                      <a:r>
                        <a:rPr sz="1100" spc="-10" dirty="0">
                          <a:latin typeface="Tahoma"/>
                          <a:cs typeface="Tahoma"/>
                        </a:rPr>
                        <a:t> </a:t>
                      </a:r>
                      <a:r>
                        <a:rPr sz="1100" dirty="0">
                          <a:latin typeface="Tahoma"/>
                          <a:cs typeface="Tahoma"/>
                        </a:rPr>
                        <a:t>catalog</a:t>
                      </a:r>
                      <a:r>
                        <a:rPr sz="1100" spc="-15" dirty="0">
                          <a:latin typeface="Tahoma"/>
                          <a:cs typeface="Tahoma"/>
                        </a:rPr>
                        <a:t> </a:t>
                      </a:r>
                      <a:r>
                        <a:rPr sz="1100" dirty="0">
                          <a:latin typeface="Tahoma"/>
                          <a:cs typeface="Tahoma"/>
                        </a:rPr>
                        <a:t>of</a:t>
                      </a:r>
                      <a:r>
                        <a:rPr sz="1100" spc="-10" dirty="0">
                          <a:latin typeface="Tahoma"/>
                          <a:cs typeface="Tahoma"/>
                        </a:rPr>
                        <a:t> </a:t>
                      </a:r>
                      <a:r>
                        <a:rPr sz="1100" dirty="0">
                          <a:latin typeface="Tahoma"/>
                          <a:cs typeface="Tahoma"/>
                        </a:rPr>
                        <a:t>live</a:t>
                      </a:r>
                      <a:r>
                        <a:rPr sz="1100" spc="-10" dirty="0">
                          <a:latin typeface="Tahoma"/>
                          <a:cs typeface="Tahoma"/>
                        </a:rPr>
                        <a:t> </a:t>
                      </a:r>
                      <a:r>
                        <a:rPr sz="1100" dirty="0">
                          <a:latin typeface="Tahoma"/>
                          <a:cs typeface="Tahoma"/>
                        </a:rPr>
                        <a:t>online</a:t>
                      </a:r>
                      <a:r>
                        <a:rPr sz="1100" spc="-15" dirty="0">
                          <a:latin typeface="Tahoma"/>
                          <a:cs typeface="Tahoma"/>
                        </a:rPr>
                        <a:t> </a:t>
                      </a:r>
                      <a:r>
                        <a:rPr sz="1100" dirty="0">
                          <a:latin typeface="Tahoma"/>
                          <a:cs typeface="Tahoma"/>
                        </a:rPr>
                        <a:t>classes</a:t>
                      </a:r>
                      <a:r>
                        <a:rPr sz="1100" spc="-20" dirty="0">
                          <a:latin typeface="Tahoma"/>
                          <a:cs typeface="Tahoma"/>
                        </a:rPr>
                        <a:t> </a:t>
                      </a:r>
                      <a:r>
                        <a:rPr sz="1100" spc="-10" dirty="0">
                          <a:latin typeface="Tahoma"/>
                          <a:cs typeface="Tahoma"/>
                        </a:rPr>
                        <a:t>ranging </a:t>
                      </a:r>
                      <a:r>
                        <a:rPr sz="1100" dirty="0">
                          <a:latin typeface="Tahoma"/>
                          <a:cs typeface="Tahoma"/>
                        </a:rPr>
                        <a:t>from</a:t>
                      </a:r>
                      <a:r>
                        <a:rPr sz="1100" spc="-15" dirty="0">
                          <a:latin typeface="Tahoma"/>
                          <a:cs typeface="Tahoma"/>
                        </a:rPr>
                        <a:t> </a:t>
                      </a:r>
                      <a:r>
                        <a:rPr sz="1100" dirty="0">
                          <a:latin typeface="Tahoma"/>
                          <a:cs typeface="Tahoma"/>
                        </a:rPr>
                        <a:t>two to</a:t>
                      </a:r>
                      <a:r>
                        <a:rPr sz="1100" spc="-5" dirty="0">
                          <a:latin typeface="Tahoma"/>
                          <a:cs typeface="Tahoma"/>
                        </a:rPr>
                        <a:t> </a:t>
                      </a:r>
                      <a:r>
                        <a:rPr sz="1100" dirty="0">
                          <a:latin typeface="Tahoma"/>
                          <a:cs typeface="Tahoma"/>
                        </a:rPr>
                        <a:t>four</a:t>
                      </a:r>
                      <a:r>
                        <a:rPr sz="1100" spc="-10" dirty="0">
                          <a:latin typeface="Tahoma"/>
                          <a:cs typeface="Tahoma"/>
                        </a:rPr>
                        <a:t> </a:t>
                      </a:r>
                      <a:r>
                        <a:rPr sz="1100" dirty="0">
                          <a:latin typeface="Tahoma"/>
                          <a:cs typeface="Tahoma"/>
                        </a:rPr>
                        <a:t>days</a:t>
                      </a:r>
                      <a:r>
                        <a:rPr sz="1100" spc="-10" dirty="0">
                          <a:latin typeface="Tahoma"/>
                          <a:cs typeface="Tahoma"/>
                        </a:rPr>
                        <a:t> </a:t>
                      </a:r>
                      <a:r>
                        <a:rPr sz="1100" dirty="0">
                          <a:latin typeface="Tahoma"/>
                          <a:cs typeface="Tahoma"/>
                        </a:rPr>
                        <a:t>of</a:t>
                      </a:r>
                      <a:r>
                        <a:rPr sz="1100" spc="-10" dirty="0">
                          <a:latin typeface="Tahoma"/>
                          <a:cs typeface="Tahoma"/>
                        </a:rPr>
                        <a:t> </a:t>
                      </a:r>
                      <a:r>
                        <a:rPr sz="1100" dirty="0">
                          <a:latin typeface="Tahoma"/>
                          <a:cs typeface="Tahoma"/>
                        </a:rPr>
                        <a:t>training</a:t>
                      </a:r>
                      <a:r>
                        <a:rPr sz="1100" spc="-10" dirty="0">
                          <a:latin typeface="Tahoma"/>
                          <a:cs typeface="Tahoma"/>
                        </a:rPr>
                        <a:t> </a:t>
                      </a:r>
                      <a:r>
                        <a:rPr sz="1100" dirty="0">
                          <a:latin typeface="Tahoma"/>
                          <a:cs typeface="Tahoma"/>
                        </a:rPr>
                        <a:t>from</a:t>
                      </a:r>
                      <a:r>
                        <a:rPr sz="1100" spc="-10" dirty="0">
                          <a:latin typeface="Tahoma"/>
                          <a:cs typeface="Tahoma"/>
                        </a:rPr>
                        <a:t> </a:t>
                      </a:r>
                      <a:r>
                        <a:rPr sz="1100" dirty="0">
                          <a:latin typeface="Tahoma"/>
                          <a:cs typeface="Tahoma"/>
                        </a:rPr>
                        <a:t>a</a:t>
                      </a:r>
                      <a:r>
                        <a:rPr sz="1100" spc="-5" dirty="0">
                          <a:latin typeface="Tahoma"/>
                          <a:cs typeface="Tahoma"/>
                        </a:rPr>
                        <a:t> </a:t>
                      </a:r>
                      <a:r>
                        <a:rPr sz="1100" dirty="0">
                          <a:latin typeface="Tahoma"/>
                          <a:cs typeface="Tahoma"/>
                        </a:rPr>
                        <a:t>data</a:t>
                      </a:r>
                      <a:r>
                        <a:rPr sz="1100" spc="-10" dirty="0">
                          <a:latin typeface="Tahoma"/>
                          <a:cs typeface="Tahoma"/>
                        </a:rPr>
                        <a:t> </a:t>
                      </a:r>
                      <a:r>
                        <a:rPr sz="1100" dirty="0">
                          <a:latin typeface="Tahoma"/>
                          <a:cs typeface="Tahoma"/>
                        </a:rPr>
                        <a:t>expert</a:t>
                      </a:r>
                      <a:r>
                        <a:rPr sz="1100" spc="-15" dirty="0">
                          <a:latin typeface="Tahoma"/>
                          <a:cs typeface="Tahoma"/>
                        </a:rPr>
                        <a:t> </a:t>
                      </a:r>
                      <a:r>
                        <a:rPr sz="1100" spc="-20" dirty="0">
                          <a:latin typeface="Tahoma"/>
                          <a:cs typeface="Tahoma"/>
                        </a:rPr>
                        <a:t>while </a:t>
                      </a:r>
                      <a:r>
                        <a:rPr sz="1100" dirty="0">
                          <a:latin typeface="Tahoma"/>
                          <a:cs typeface="Tahoma"/>
                        </a:rPr>
                        <a:t>networking</a:t>
                      </a:r>
                      <a:r>
                        <a:rPr sz="1100" spc="-35" dirty="0">
                          <a:latin typeface="Tahoma"/>
                          <a:cs typeface="Tahoma"/>
                        </a:rPr>
                        <a:t> </a:t>
                      </a:r>
                      <a:r>
                        <a:rPr sz="1100" dirty="0">
                          <a:latin typeface="Tahoma"/>
                          <a:cs typeface="Tahoma"/>
                        </a:rPr>
                        <a:t>and</a:t>
                      </a:r>
                      <a:r>
                        <a:rPr sz="1100" spc="-25" dirty="0">
                          <a:latin typeface="Tahoma"/>
                          <a:cs typeface="Tahoma"/>
                        </a:rPr>
                        <a:t> </a:t>
                      </a:r>
                      <a:r>
                        <a:rPr sz="1100" dirty="0">
                          <a:latin typeface="Tahoma"/>
                          <a:cs typeface="Tahoma"/>
                        </a:rPr>
                        <a:t>learning</a:t>
                      </a:r>
                      <a:r>
                        <a:rPr sz="1100" spc="-30" dirty="0">
                          <a:latin typeface="Tahoma"/>
                          <a:cs typeface="Tahoma"/>
                        </a:rPr>
                        <a:t> </a:t>
                      </a:r>
                      <a:r>
                        <a:rPr sz="1100" dirty="0">
                          <a:latin typeface="Tahoma"/>
                          <a:cs typeface="Tahoma"/>
                        </a:rPr>
                        <a:t>with</a:t>
                      </a:r>
                      <a:r>
                        <a:rPr sz="1100" spc="-10" dirty="0">
                          <a:latin typeface="Tahoma"/>
                          <a:cs typeface="Tahoma"/>
                        </a:rPr>
                        <a:t> </a:t>
                      </a:r>
                      <a:r>
                        <a:rPr sz="1100" dirty="0">
                          <a:latin typeface="Tahoma"/>
                          <a:cs typeface="Tahoma"/>
                        </a:rPr>
                        <a:t>classmates.</a:t>
                      </a:r>
                      <a:r>
                        <a:rPr sz="1100" spc="-30" dirty="0">
                          <a:latin typeface="Tahoma"/>
                          <a:cs typeface="Tahoma"/>
                        </a:rPr>
                        <a:t> </a:t>
                      </a:r>
                      <a:r>
                        <a:rPr sz="1100" spc="-25" dirty="0">
                          <a:latin typeface="Tahoma"/>
                          <a:cs typeface="Tahoma"/>
                        </a:rPr>
                        <a:t>**</a:t>
                      </a:r>
                      <a:endParaRPr sz="1100">
                        <a:latin typeface="Tahoma"/>
                        <a:cs typeface="Tahoma"/>
                      </a:endParaRPr>
                    </a:p>
                  </a:txBody>
                  <a:tcPr marL="0" marR="0" marT="1524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100">
                        <a:latin typeface="Times New Roman"/>
                        <a:cs typeface="Times New Roman"/>
                      </a:endParaRPr>
                    </a:p>
                    <a:p>
                      <a:pPr>
                        <a:lnSpc>
                          <a:spcPct val="100000"/>
                        </a:lnSpc>
                        <a:spcBef>
                          <a:spcPts val="540"/>
                        </a:spcBef>
                      </a:pPr>
                      <a:endParaRPr sz="1100">
                        <a:latin typeface="Times New Roman"/>
                        <a:cs typeface="Times New Roman"/>
                      </a:endParaRPr>
                    </a:p>
                    <a:p>
                      <a:pPr algn="ctr">
                        <a:lnSpc>
                          <a:spcPct val="100000"/>
                        </a:lnSpc>
                      </a:pPr>
                      <a:r>
                        <a:rPr sz="1100" spc="-10" dirty="0">
                          <a:latin typeface="Tahoma"/>
                          <a:cs typeface="Tahoma"/>
                        </a:rPr>
                        <a:t>$3,995</a:t>
                      </a:r>
                      <a:endParaRPr sz="1100">
                        <a:latin typeface="Tahoma"/>
                        <a:cs typeface="Tahoma"/>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DD2"/>
                    </a:solidFill>
                  </a:tcPr>
                </a:tc>
                <a:extLst>
                  <a:ext uri="{0D108BD9-81ED-4DB2-BD59-A6C34878D82A}">
                    <a16:rowId xmlns:a16="http://schemas.microsoft.com/office/drawing/2014/main" val="10001"/>
                  </a:ext>
                </a:extLst>
              </a:tr>
              <a:tr h="980123">
                <a:tc>
                  <a:txBody>
                    <a:bodyPr/>
                    <a:lstStyle/>
                    <a:p>
                      <a:pPr>
                        <a:lnSpc>
                          <a:spcPct val="100000"/>
                        </a:lnSpc>
                        <a:spcBef>
                          <a:spcPts val="990"/>
                        </a:spcBef>
                      </a:pPr>
                      <a:endParaRPr sz="1400">
                        <a:latin typeface="Times New Roman"/>
                        <a:cs typeface="Times New Roman"/>
                      </a:endParaRPr>
                    </a:p>
                    <a:p>
                      <a:pPr marL="90805">
                        <a:lnSpc>
                          <a:spcPct val="100000"/>
                        </a:lnSpc>
                      </a:pPr>
                      <a:r>
                        <a:rPr sz="1400" b="1" dirty="0">
                          <a:latin typeface="Tahoma"/>
                          <a:cs typeface="Tahoma"/>
                        </a:rPr>
                        <a:t>12</a:t>
                      </a:r>
                      <a:r>
                        <a:rPr sz="1400" b="1" spc="5" dirty="0">
                          <a:latin typeface="Tahoma"/>
                          <a:cs typeface="Tahoma"/>
                        </a:rPr>
                        <a:t> </a:t>
                      </a:r>
                      <a:r>
                        <a:rPr sz="1400" dirty="0">
                          <a:latin typeface="Tahoma"/>
                          <a:cs typeface="Tahoma"/>
                        </a:rPr>
                        <a:t>Interactive</a:t>
                      </a:r>
                      <a:r>
                        <a:rPr sz="1400" spc="-20" dirty="0">
                          <a:latin typeface="Tahoma"/>
                          <a:cs typeface="Tahoma"/>
                        </a:rPr>
                        <a:t> </a:t>
                      </a:r>
                      <a:r>
                        <a:rPr sz="1400" dirty="0">
                          <a:latin typeface="Tahoma"/>
                          <a:cs typeface="Tahoma"/>
                        </a:rPr>
                        <a:t>Live</a:t>
                      </a:r>
                      <a:r>
                        <a:rPr sz="1400" spc="-20" dirty="0">
                          <a:latin typeface="Tahoma"/>
                          <a:cs typeface="Tahoma"/>
                        </a:rPr>
                        <a:t> </a:t>
                      </a:r>
                      <a:r>
                        <a:rPr sz="1400" dirty="0">
                          <a:latin typeface="Tahoma"/>
                          <a:cs typeface="Tahoma"/>
                        </a:rPr>
                        <a:t>Online</a:t>
                      </a:r>
                      <a:r>
                        <a:rPr sz="1400" spc="-20" dirty="0">
                          <a:latin typeface="Tahoma"/>
                          <a:cs typeface="Tahoma"/>
                        </a:rPr>
                        <a:t> </a:t>
                      </a:r>
                      <a:r>
                        <a:rPr sz="1400" dirty="0">
                          <a:latin typeface="Tahoma"/>
                          <a:cs typeface="Tahoma"/>
                        </a:rPr>
                        <a:t>Class</a:t>
                      </a:r>
                      <a:r>
                        <a:rPr sz="1400" spc="-25" dirty="0">
                          <a:latin typeface="Tahoma"/>
                          <a:cs typeface="Tahoma"/>
                        </a:rPr>
                        <a:t> </a:t>
                      </a:r>
                      <a:r>
                        <a:rPr sz="1400" spc="-10" dirty="0">
                          <a:latin typeface="Tahoma"/>
                          <a:cs typeface="Tahoma"/>
                        </a:rPr>
                        <a:t>Passes****</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990"/>
                        </a:spcBef>
                      </a:pPr>
                      <a:endParaRPr sz="1400">
                        <a:latin typeface="Times New Roman"/>
                        <a:cs typeface="Times New Roman"/>
                      </a:endParaRPr>
                    </a:p>
                    <a:p>
                      <a:pPr algn="ctr">
                        <a:lnSpc>
                          <a:spcPct val="100000"/>
                        </a:lnSpc>
                      </a:pPr>
                      <a:r>
                        <a:rPr sz="1400" spc="-50" dirty="0">
                          <a:latin typeface="Tahoma"/>
                          <a:cs typeface="Tahoma"/>
                        </a:rPr>
                        <a:t>X</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gridSpan="2">
                  <a:txBody>
                    <a:bodyPr/>
                    <a:lstStyle/>
                    <a:p>
                      <a:pPr>
                        <a:lnSpc>
                          <a:spcPct val="100000"/>
                        </a:lnSpc>
                        <a:spcBef>
                          <a:spcPts val="990"/>
                        </a:spcBef>
                      </a:pPr>
                      <a:endParaRPr sz="1400">
                        <a:latin typeface="Times New Roman"/>
                        <a:cs typeface="Times New Roman"/>
                      </a:endParaRPr>
                    </a:p>
                    <a:p>
                      <a:pPr algn="ctr">
                        <a:lnSpc>
                          <a:spcPct val="100000"/>
                        </a:lnSpc>
                      </a:pPr>
                      <a:r>
                        <a:rPr sz="1400" spc="-50" dirty="0">
                          <a:latin typeface="Tahoma"/>
                          <a:cs typeface="Tahoma"/>
                        </a:rPr>
                        <a:t>X</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hMerge="1">
                  <a:txBody>
                    <a:bodyPr/>
                    <a:lstStyle/>
                    <a:p>
                      <a:endParaRPr/>
                    </a:p>
                  </a:txBody>
                  <a:tcPr marL="0" marR="0" marT="0" marB="0"/>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990"/>
                        </a:spcBef>
                      </a:pPr>
                      <a:endParaRPr sz="1400">
                        <a:latin typeface="Times New Roman"/>
                        <a:cs typeface="Times New Roman"/>
                      </a:endParaRPr>
                    </a:p>
                    <a:p>
                      <a:pPr algn="ctr">
                        <a:lnSpc>
                          <a:spcPct val="100000"/>
                        </a:lnSpc>
                      </a:pPr>
                      <a:r>
                        <a:rPr sz="1400" spc="-20" dirty="0">
                          <a:latin typeface="Tahoma"/>
                          <a:cs typeface="Tahoma"/>
                        </a:rPr>
                        <a:t>X***</a:t>
                      </a:r>
                      <a:endParaRPr sz="1400">
                        <a:latin typeface="Tahoma"/>
                        <a:cs typeface="Tahoma"/>
                      </a:endParaRPr>
                    </a:p>
                  </a:txBody>
                  <a:tcPr marL="0" marR="0" marT="1885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80"/>
                        </a:spcBef>
                      </a:pPr>
                      <a:endParaRPr sz="1100">
                        <a:latin typeface="Times New Roman"/>
                        <a:cs typeface="Times New Roman"/>
                      </a:endParaRPr>
                    </a:p>
                    <a:p>
                      <a:pPr marL="132715" marR="125095" indent="-635" algn="ctr">
                        <a:lnSpc>
                          <a:spcPct val="100000"/>
                        </a:lnSpc>
                        <a:spcBef>
                          <a:spcPts val="5"/>
                        </a:spcBef>
                      </a:pPr>
                      <a:r>
                        <a:rPr sz="1100" dirty="0">
                          <a:latin typeface="Tahoma"/>
                          <a:cs typeface="Tahoma"/>
                        </a:rPr>
                        <a:t>This</a:t>
                      </a:r>
                      <a:r>
                        <a:rPr sz="1100" spc="-10" dirty="0">
                          <a:latin typeface="Tahoma"/>
                          <a:cs typeface="Tahoma"/>
                        </a:rPr>
                        <a:t> </a:t>
                      </a:r>
                      <a:r>
                        <a:rPr sz="1100" dirty="0">
                          <a:latin typeface="Tahoma"/>
                          <a:cs typeface="Tahoma"/>
                        </a:rPr>
                        <a:t>bundle</a:t>
                      </a:r>
                      <a:r>
                        <a:rPr sz="1100" spc="-30" dirty="0">
                          <a:latin typeface="Tahoma"/>
                          <a:cs typeface="Tahoma"/>
                        </a:rPr>
                        <a:t> </a:t>
                      </a:r>
                      <a:r>
                        <a:rPr sz="1100" dirty="0">
                          <a:latin typeface="Tahoma"/>
                          <a:cs typeface="Tahoma"/>
                        </a:rPr>
                        <a:t>includes</a:t>
                      </a:r>
                      <a:r>
                        <a:rPr sz="1100" spc="-25" dirty="0">
                          <a:latin typeface="Tahoma"/>
                          <a:cs typeface="Tahoma"/>
                        </a:rPr>
                        <a:t> </a:t>
                      </a:r>
                      <a:r>
                        <a:rPr sz="1100" dirty="0">
                          <a:latin typeface="Tahoma"/>
                          <a:cs typeface="Tahoma"/>
                        </a:rPr>
                        <a:t>five</a:t>
                      </a:r>
                      <a:r>
                        <a:rPr sz="1100" spc="-10" dirty="0">
                          <a:latin typeface="Tahoma"/>
                          <a:cs typeface="Tahoma"/>
                        </a:rPr>
                        <a:t> </a:t>
                      </a:r>
                      <a:r>
                        <a:rPr sz="1100" dirty="0">
                          <a:latin typeface="Tahoma"/>
                          <a:cs typeface="Tahoma"/>
                        </a:rPr>
                        <a:t>Interactive</a:t>
                      </a:r>
                      <a:r>
                        <a:rPr sz="1100" spc="-20" dirty="0">
                          <a:latin typeface="Tahoma"/>
                          <a:cs typeface="Tahoma"/>
                        </a:rPr>
                        <a:t> </a:t>
                      </a:r>
                      <a:r>
                        <a:rPr sz="1100" dirty="0">
                          <a:latin typeface="Tahoma"/>
                          <a:cs typeface="Tahoma"/>
                        </a:rPr>
                        <a:t>Line</a:t>
                      </a:r>
                      <a:r>
                        <a:rPr sz="1100" spc="-20" dirty="0">
                          <a:latin typeface="Tahoma"/>
                          <a:cs typeface="Tahoma"/>
                        </a:rPr>
                        <a:t> </a:t>
                      </a:r>
                      <a:r>
                        <a:rPr sz="1100" dirty="0">
                          <a:latin typeface="Tahoma"/>
                          <a:cs typeface="Tahoma"/>
                        </a:rPr>
                        <a:t>Online</a:t>
                      </a:r>
                      <a:r>
                        <a:rPr sz="1100" spc="-25" dirty="0">
                          <a:latin typeface="Tahoma"/>
                          <a:cs typeface="Tahoma"/>
                        </a:rPr>
                        <a:t> </a:t>
                      </a:r>
                      <a:r>
                        <a:rPr sz="1100" spc="-10" dirty="0">
                          <a:latin typeface="Tahoma"/>
                          <a:cs typeface="Tahoma"/>
                        </a:rPr>
                        <a:t>passes. </a:t>
                      </a:r>
                      <a:r>
                        <a:rPr sz="1100" dirty="0">
                          <a:latin typeface="Tahoma"/>
                          <a:cs typeface="Tahoma"/>
                        </a:rPr>
                        <a:t>Choose</a:t>
                      </a:r>
                      <a:r>
                        <a:rPr sz="1100" spc="-30" dirty="0">
                          <a:latin typeface="Tahoma"/>
                          <a:cs typeface="Tahoma"/>
                        </a:rPr>
                        <a:t> </a:t>
                      </a:r>
                      <a:r>
                        <a:rPr sz="1100" dirty="0">
                          <a:latin typeface="Tahoma"/>
                          <a:cs typeface="Tahoma"/>
                        </a:rPr>
                        <a:t>from</a:t>
                      </a:r>
                      <a:r>
                        <a:rPr sz="1100" spc="-5" dirty="0">
                          <a:latin typeface="Tahoma"/>
                          <a:cs typeface="Tahoma"/>
                        </a:rPr>
                        <a:t> </a:t>
                      </a:r>
                      <a:r>
                        <a:rPr sz="1100" dirty="0">
                          <a:latin typeface="Tahoma"/>
                          <a:cs typeface="Tahoma"/>
                        </a:rPr>
                        <a:t>a</a:t>
                      </a:r>
                      <a:r>
                        <a:rPr sz="1100" spc="-15" dirty="0">
                          <a:latin typeface="Tahoma"/>
                          <a:cs typeface="Tahoma"/>
                        </a:rPr>
                        <a:t> </a:t>
                      </a:r>
                      <a:r>
                        <a:rPr sz="1100" dirty="0">
                          <a:latin typeface="Tahoma"/>
                          <a:cs typeface="Tahoma"/>
                        </a:rPr>
                        <a:t>robust</a:t>
                      </a:r>
                      <a:r>
                        <a:rPr sz="1100" spc="-10" dirty="0">
                          <a:latin typeface="Tahoma"/>
                          <a:cs typeface="Tahoma"/>
                        </a:rPr>
                        <a:t> </a:t>
                      </a:r>
                      <a:r>
                        <a:rPr sz="1100" dirty="0">
                          <a:latin typeface="Tahoma"/>
                          <a:cs typeface="Tahoma"/>
                        </a:rPr>
                        <a:t>catalog</a:t>
                      </a:r>
                      <a:r>
                        <a:rPr sz="1100" spc="-15" dirty="0">
                          <a:latin typeface="Tahoma"/>
                          <a:cs typeface="Tahoma"/>
                        </a:rPr>
                        <a:t> </a:t>
                      </a:r>
                      <a:r>
                        <a:rPr sz="1100" dirty="0">
                          <a:latin typeface="Tahoma"/>
                          <a:cs typeface="Tahoma"/>
                        </a:rPr>
                        <a:t>of</a:t>
                      </a:r>
                      <a:r>
                        <a:rPr sz="1100" spc="-10" dirty="0">
                          <a:latin typeface="Tahoma"/>
                          <a:cs typeface="Tahoma"/>
                        </a:rPr>
                        <a:t> </a:t>
                      </a:r>
                      <a:r>
                        <a:rPr sz="1100" dirty="0">
                          <a:latin typeface="Tahoma"/>
                          <a:cs typeface="Tahoma"/>
                        </a:rPr>
                        <a:t>live</a:t>
                      </a:r>
                      <a:r>
                        <a:rPr sz="1100" spc="-10" dirty="0">
                          <a:latin typeface="Tahoma"/>
                          <a:cs typeface="Tahoma"/>
                        </a:rPr>
                        <a:t> </a:t>
                      </a:r>
                      <a:r>
                        <a:rPr sz="1100" dirty="0">
                          <a:latin typeface="Tahoma"/>
                          <a:cs typeface="Tahoma"/>
                        </a:rPr>
                        <a:t>online</a:t>
                      </a:r>
                      <a:r>
                        <a:rPr sz="1100" spc="-15" dirty="0">
                          <a:latin typeface="Tahoma"/>
                          <a:cs typeface="Tahoma"/>
                        </a:rPr>
                        <a:t> </a:t>
                      </a:r>
                      <a:r>
                        <a:rPr sz="1100" dirty="0">
                          <a:latin typeface="Tahoma"/>
                          <a:cs typeface="Tahoma"/>
                        </a:rPr>
                        <a:t>classes</a:t>
                      </a:r>
                      <a:r>
                        <a:rPr sz="1100" spc="-20" dirty="0">
                          <a:latin typeface="Tahoma"/>
                          <a:cs typeface="Tahoma"/>
                        </a:rPr>
                        <a:t> </a:t>
                      </a:r>
                      <a:r>
                        <a:rPr sz="1100" spc="-10" dirty="0">
                          <a:latin typeface="Tahoma"/>
                          <a:cs typeface="Tahoma"/>
                        </a:rPr>
                        <a:t>ranging </a:t>
                      </a:r>
                      <a:r>
                        <a:rPr sz="1100" dirty="0">
                          <a:latin typeface="Tahoma"/>
                          <a:cs typeface="Tahoma"/>
                        </a:rPr>
                        <a:t>from</a:t>
                      </a:r>
                      <a:r>
                        <a:rPr sz="1100" spc="-15" dirty="0">
                          <a:latin typeface="Tahoma"/>
                          <a:cs typeface="Tahoma"/>
                        </a:rPr>
                        <a:t> </a:t>
                      </a:r>
                      <a:r>
                        <a:rPr sz="1100" dirty="0">
                          <a:latin typeface="Tahoma"/>
                          <a:cs typeface="Tahoma"/>
                        </a:rPr>
                        <a:t>two to</a:t>
                      </a:r>
                      <a:r>
                        <a:rPr sz="1100" spc="-5" dirty="0">
                          <a:latin typeface="Tahoma"/>
                          <a:cs typeface="Tahoma"/>
                        </a:rPr>
                        <a:t> </a:t>
                      </a:r>
                      <a:r>
                        <a:rPr sz="1100" dirty="0">
                          <a:latin typeface="Tahoma"/>
                          <a:cs typeface="Tahoma"/>
                        </a:rPr>
                        <a:t>four</a:t>
                      </a:r>
                      <a:r>
                        <a:rPr sz="1100" spc="-10" dirty="0">
                          <a:latin typeface="Tahoma"/>
                          <a:cs typeface="Tahoma"/>
                        </a:rPr>
                        <a:t> </a:t>
                      </a:r>
                      <a:r>
                        <a:rPr sz="1100" dirty="0">
                          <a:latin typeface="Tahoma"/>
                          <a:cs typeface="Tahoma"/>
                        </a:rPr>
                        <a:t>days</a:t>
                      </a:r>
                      <a:r>
                        <a:rPr sz="1100" spc="-10" dirty="0">
                          <a:latin typeface="Tahoma"/>
                          <a:cs typeface="Tahoma"/>
                        </a:rPr>
                        <a:t> </a:t>
                      </a:r>
                      <a:r>
                        <a:rPr sz="1100" dirty="0">
                          <a:latin typeface="Tahoma"/>
                          <a:cs typeface="Tahoma"/>
                        </a:rPr>
                        <a:t>of</a:t>
                      </a:r>
                      <a:r>
                        <a:rPr sz="1100" spc="-10" dirty="0">
                          <a:latin typeface="Tahoma"/>
                          <a:cs typeface="Tahoma"/>
                        </a:rPr>
                        <a:t> </a:t>
                      </a:r>
                      <a:r>
                        <a:rPr sz="1100" dirty="0">
                          <a:latin typeface="Tahoma"/>
                          <a:cs typeface="Tahoma"/>
                        </a:rPr>
                        <a:t>training</a:t>
                      </a:r>
                      <a:r>
                        <a:rPr sz="1100" spc="-10" dirty="0">
                          <a:latin typeface="Tahoma"/>
                          <a:cs typeface="Tahoma"/>
                        </a:rPr>
                        <a:t> </a:t>
                      </a:r>
                      <a:r>
                        <a:rPr sz="1100" dirty="0">
                          <a:latin typeface="Tahoma"/>
                          <a:cs typeface="Tahoma"/>
                        </a:rPr>
                        <a:t>from</a:t>
                      </a:r>
                      <a:r>
                        <a:rPr sz="1100" spc="-10" dirty="0">
                          <a:latin typeface="Tahoma"/>
                          <a:cs typeface="Tahoma"/>
                        </a:rPr>
                        <a:t> </a:t>
                      </a:r>
                      <a:r>
                        <a:rPr sz="1100" dirty="0">
                          <a:latin typeface="Tahoma"/>
                          <a:cs typeface="Tahoma"/>
                        </a:rPr>
                        <a:t>a</a:t>
                      </a:r>
                      <a:r>
                        <a:rPr sz="1100" spc="-5" dirty="0">
                          <a:latin typeface="Tahoma"/>
                          <a:cs typeface="Tahoma"/>
                        </a:rPr>
                        <a:t> </a:t>
                      </a:r>
                      <a:r>
                        <a:rPr sz="1100" dirty="0">
                          <a:latin typeface="Tahoma"/>
                          <a:cs typeface="Tahoma"/>
                        </a:rPr>
                        <a:t>data</a:t>
                      </a:r>
                      <a:r>
                        <a:rPr sz="1100" spc="-10" dirty="0">
                          <a:latin typeface="Tahoma"/>
                          <a:cs typeface="Tahoma"/>
                        </a:rPr>
                        <a:t> </a:t>
                      </a:r>
                      <a:r>
                        <a:rPr sz="1100" dirty="0">
                          <a:latin typeface="Tahoma"/>
                          <a:cs typeface="Tahoma"/>
                        </a:rPr>
                        <a:t>expert</a:t>
                      </a:r>
                      <a:r>
                        <a:rPr sz="1100" spc="-15" dirty="0">
                          <a:latin typeface="Tahoma"/>
                          <a:cs typeface="Tahoma"/>
                        </a:rPr>
                        <a:t> </a:t>
                      </a:r>
                      <a:r>
                        <a:rPr sz="1100" spc="-20" dirty="0">
                          <a:latin typeface="Tahoma"/>
                          <a:cs typeface="Tahoma"/>
                        </a:rPr>
                        <a:t>while </a:t>
                      </a:r>
                      <a:r>
                        <a:rPr sz="1100" dirty="0">
                          <a:latin typeface="Tahoma"/>
                          <a:cs typeface="Tahoma"/>
                        </a:rPr>
                        <a:t>networking</a:t>
                      </a:r>
                      <a:r>
                        <a:rPr sz="1100" spc="-30" dirty="0">
                          <a:latin typeface="Tahoma"/>
                          <a:cs typeface="Tahoma"/>
                        </a:rPr>
                        <a:t> </a:t>
                      </a:r>
                      <a:r>
                        <a:rPr sz="1100" dirty="0">
                          <a:latin typeface="Tahoma"/>
                          <a:cs typeface="Tahoma"/>
                        </a:rPr>
                        <a:t>and</a:t>
                      </a:r>
                      <a:r>
                        <a:rPr sz="1100" spc="-20" dirty="0">
                          <a:latin typeface="Tahoma"/>
                          <a:cs typeface="Tahoma"/>
                        </a:rPr>
                        <a:t> </a:t>
                      </a:r>
                      <a:r>
                        <a:rPr sz="1100" dirty="0">
                          <a:latin typeface="Tahoma"/>
                          <a:cs typeface="Tahoma"/>
                        </a:rPr>
                        <a:t>learning</a:t>
                      </a:r>
                      <a:r>
                        <a:rPr sz="1100" spc="-25" dirty="0">
                          <a:latin typeface="Tahoma"/>
                          <a:cs typeface="Tahoma"/>
                        </a:rPr>
                        <a:t> </a:t>
                      </a:r>
                      <a:r>
                        <a:rPr sz="1100" dirty="0">
                          <a:latin typeface="Tahoma"/>
                          <a:cs typeface="Tahoma"/>
                        </a:rPr>
                        <a:t>with</a:t>
                      </a:r>
                      <a:r>
                        <a:rPr sz="1100" spc="-5" dirty="0">
                          <a:latin typeface="Tahoma"/>
                          <a:cs typeface="Tahoma"/>
                        </a:rPr>
                        <a:t> </a:t>
                      </a:r>
                      <a:r>
                        <a:rPr sz="1100" spc="-10" dirty="0">
                          <a:latin typeface="Tahoma"/>
                          <a:cs typeface="Tahoma"/>
                        </a:rPr>
                        <a:t>classmates.</a:t>
                      </a:r>
                      <a:endParaRPr sz="1100">
                        <a:latin typeface="Tahoma"/>
                        <a:cs typeface="Tahoma"/>
                      </a:endParaRPr>
                    </a:p>
                  </a:txBody>
                  <a:tcPr marL="0" marR="0" marT="152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505"/>
                        </a:spcBef>
                      </a:pPr>
                      <a:endParaRPr sz="1100">
                        <a:latin typeface="Times New Roman"/>
                        <a:cs typeface="Times New Roman"/>
                      </a:endParaRPr>
                    </a:p>
                    <a:p>
                      <a:pPr algn="ctr">
                        <a:lnSpc>
                          <a:spcPct val="100000"/>
                        </a:lnSpc>
                      </a:pPr>
                      <a:r>
                        <a:rPr sz="1100" dirty="0">
                          <a:latin typeface="Tahoma"/>
                          <a:cs typeface="Tahoma"/>
                        </a:rPr>
                        <a:t>$500</a:t>
                      </a:r>
                      <a:r>
                        <a:rPr sz="1100" spc="-15" dirty="0">
                          <a:latin typeface="Tahoma"/>
                          <a:cs typeface="Tahoma"/>
                        </a:rPr>
                        <a:t> </a:t>
                      </a:r>
                      <a:r>
                        <a:rPr sz="1100" spc="-50" dirty="0">
                          <a:latin typeface="Tahoma"/>
                          <a:cs typeface="Tahoma"/>
                        </a:rPr>
                        <a:t>-</a:t>
                      </a:r>
                      <a:endParaRPr sz="1100">
                        <a:latin typeface="Tahoma"/>
                        <a:cs typeface="Tahoma"/>
                      </a:endParaRPr>
                    </a:p>
                    <a:p>
                      <a:pPr marL="136525" marR="128905" algn="ctr">
                        <a:lnSpc>
                          <a:spcPct val="100000"/>
                        </a:lnSpc>
                      </a:pPr>
                      <a:r>
                        <a:rPr sz="1100" dirty="0">
                          <a:latin typeface="Tahoma"/>
                          <a:cs typeface="Tahoma"/>
                        </a:rPr>
                        <a:t>$2,000</a:t>
                      </a:r>
                      <a:r>
                        <a:rPr sz="1100" spc="-15" dirty="0">
                          <a:latin typeface="Tahoma"/>
                          <a:cs typeface="Tahoma"/>
                        </a:rPr>
                        <a:t> </a:t>
                      </a:r>
                      <a:r>
                        <a:rPr sz="1100" spc="-25" dirty="0">
                          <a:latin typeface="Tahoma"/>
                          <a:cs typeface="Tahoma"/>
                        </a:rPr>
                        <a:t>per</a:t>
                      </a:r>
                      <a:r>
                        <a:rPr sz="1100" spc="-10" dirty="0">
                          <a:latin typeface="Tahoma"/>
                          <a:cs typeface="Tahoma"/>
                        </a:rPr>
                        <a:t> class</a:t>
                      </a:r>
                      <a:endParaRPr sz="1100">
                        <a:latin typeface="Tahoma"/>
                        <a:cs typeface="Tahoma"/>
                      </a:endParaRPr>
                    </a:p>
                  </a:txBody>
                  <a:tcPr marL="0" marR="0" marT="9620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extLst>
                  <a:ext uri="{0D108BD9-81ED-4DB2-BD59-A6C34878D82A}">
                    <a16:rowId xmlns:a16="http://schemas.microsoft.com/office/drawing/2014/main" val="10002"/>
                  </a:ext>
                </a:extLst>
              </a:tr>
              <a:tr h="937260">
                <a:tc>
                  <a:txBody>
                    <a:bodyPr/>
                    <a:lstStyle/>
                    <a:p>
                      <a:pPr>
                        <a:lnSpc>
                          <a:spcPct val="100000"/>
                        </a:lnSpc>
                        <a:spcBef>
                          <a:spcPts val="875"/>
                        </a:spcBef>
                      </a:pPr>
                      <a:endParaRPr sz="1400">
                        <a:latin typeface="Times New Roman"/>
                        <a:cs typeface="Times New Roman"/>
                      </a:endParaRPr>
                    </a:p>
                    <a:p>
                      <a:pPr marL="90805">
                        <a:lnSpc>
                          <a:spcPct val="100000"/>
                        </a:lnSpc>
                        <a:spcBef>
                          <a:spcPts val="5"/>
                        </a:spcBef>
                      </a:pPr>
                      <a:r>
                        <a:rPr sz="1400" b="1" dirty="0">
                          <a:latin typeface="Tahoma"/>
                          <a:cs typeface="Tahoma"/>
                        </a:rPr>
                        <a:t>25</a:t>
                      </a:r>
                      <a:r>
                        <a:rPr sz="1400" b="1" spc="15" dirty="0">
                          <a:latin typeface="Tahoma"/>
                          <a:cs typeface="Tahoma"/>
                        </a:rPr>
                        <a:t> </a:t>
                      </a:r>
                      <a:r>
                        <a:rPr sz="1400" dirty="0">
                          <a:latin typeface="Tahoma"/>
                          <a:cs typeface="Tahoma"/>
                        </a:rPr>
                        <a:t>Elite</a:t>
                      </a:r>
                      <a:r>
                        <a:rPr sz="1400" spc="-15" dirty="0">
                          <a:latin typeface="Tahoma"/>
                          <a:cs typeface="Tahoma"/>
                        </a:rPr>
                        <a:t> </a:t>
                      </a:r>
                      <a:r>
                        <a:rPr sz="1400" dirty="0">
                          <a:latin typeface="Tahoma"/>
                          <a:cs typeface="Tahoma"/>
                        </a:rPr>
                        <a:t>Annual</a:t>
                      </a:r>
                      <a:r>
                        <a:rPr sz="1400" spc="-25" dirty="0">
                          <a:latin typeface="Tahoma"/>
                          <a:cs typeface="Tahoma"/>
                        </a:rPr>
                        <a:t> </a:t>
                      </a:r>
                      <a:r>
                        <a:rPr sz="1400" spc="-10" dirty="0">
                          <a:latin typeface="Tahoma"/>
                          <a:cs typeface="Tahoma"/>
                        </a:rPr>
                        <a:t>Subscriptions</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gridSpan="2">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hMerge="1">
                  <a:txBody>
                    <a:bodyPr/>
                    <a:lstStyle/>
                    <a:p>
                      <a:endParaRPr/>
                    </a:p>
                  </a:txBody>
                  <a:tcPr marL="0" marR="0" marT="0" marB="0"/>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marL="153035" marR="145415" algn="ctr">
                        <a:lnSpc>
                          <a:spcPct val="100000"/>
                        </a:lnSpc>
                        <a:spcBef>
                          <a:spcPts val="355"/>
                        </a:spcBef>
                      </a:pPr>
                      <a:r>
                        <a:rPr sz="1100" dirty="0">
                          <a:latin typeface="Tahoma"/>
                          <a:cs typeface="Tahoma"/>
                        </a:rPr>
                        <a:t>These</a:t>
                      </a:r>
                      <a:r>
                        <a:rPr sz="1100" spc="-15" dirty="0">
                          <a:latin typeface="Tahoma"/>
                          <a:cs typeface="Tahoma"/>
                        </a:rPr>
                        <a:t> </a:t>
                      </a:r>
                      <a:r>
                        <a:rPr sz="1100" dirty="0">
                          <a:latin typeface="Tahoma"/>
                          <a:cs typeface="Tahoma"/>
                        </a:rPr>
                        <a:t>licenses</a:t>
                      </a:r>
                      <a:r>
                        <a:rPr sz="1100" spc="-25" dirty="0">
                          <a:latin typeface="Tahoma"/>
                          <a:cs typeface="Tahoma"/>
                        </a:rPr>
                        <a:t> </a:t>
                      </a:r>
                      <a:r>
                        <a:rPr sz="1100" dirty="0">
                          <a:latin typeface="Tahoma"/>
                          <a:cs typeface="Tahoma"/>
                        </a:rPr>
                        <a:t>are</a:t>
                      </a:r>
                      <a:r>
                        <a:rPr sz="1100" spc="-15" dirty="0">
                          <a:latin typeface="Tahoma"/>
                          <a:cs typeface="Tahoma"/>
                        </a:rPr>
                        <a:t> </a:t>
                      </a:r>
                      <a:r>
                        <a:rPr sz="1100" dirty="0">
                          <a:latin typeface="Tahoma"/>
                          <a:cs typeface="Tahoma"/>
                        </a:rPr>
                        <a:t>for</a:t>
                      </a:r>
                      <a:r>
                        <a:rPr sz="1100" spc="-10" dirty="0">
                          <a:latin typeface="Tahoma"/>
                          <a:cs typeface="Tahoma"/>
                        </a:rPr>
                        <a:t> </a:t>
                      </a:r>
                      <a:r>
                        <a:rPr sz="1100" dirty="0">
                          <a:latin typeface="Tahoma"/>
                          <a:cs typeface="Tahoma"/>
                        </a:rPr>
                        <a:t>the</a:t>
                      </a:r>
                      <a:r>
                        <a:rPr sz="1100" spc="-10" dirty="0">
                          <a:latin typeface="Tahoma"/>
                          <a:cs typeface="Tahoma"/>
                        </a:rPr>
                        <a:t> </a:t>
                      </a:r>
                      <a:r>
                        <a:rPr sz="1100" dirty="0">
                          <a:latin typeface="Tahoma"/>
                          <a:cs typeface="Tahoma"/>
                        </a:rPr>
                        <a:t>learners</a:t>
                      </a:r>
                      <a:r>
                        <a:rPr sz="1100" spc="-20" dirty="0">
                          <a:latin typeface="Tahoma"/>
                          <a:cs typeface="Tahoma"/>
                        </a:rPr>
                        <a:t> </a:t>
                      </a:r>
                      <a:r>
                        <a:rPr sz="1100" dirty="0">
                          <a:latin typeface="Tahoma"/>
                          <a:cs typeface="Tahoma"/>
                        </a:rPr>
                        <a:t>who</a:t>
                      </a:r>
                      <a:r>
                        <a:rPr sz="1100" spc="-5" dirty="0">
                          <a:latin typeface="Tahoma"/>
                          <a:cs typeface="Tahoma"/>
                        </a:rPr>
                        <a:t> </a:t>
                      </a:r>
                      <a:r>
                        <a:rPr sz="1100" dirty="0">
                          <a:latin typeface="Tahoma"/>
                          <a:cs typeface="Tahoma"/>
                        </a:rPr>
                        <a:t>need</a:t>
                      </a:r>
                      <a:r>
                        <a:rPr sz="1100" spc="-10" dirty="0">
                          <a:latin typeface="Tahoma"/>
                          <a:cs typeface="Tahoma"/>
                        </a:rPr>
                        <a:t> </a:t>
                      </a:r>
                      <a:r>
                        <a:rPr sz="1100" dirty="0">
                          <a:latin typeface="Tahoma"/>
                          <a:cs typeface="Tahoma"/>
                        </a:rPr>
                        <a:t>to</a:t>
                      </a:r>
                      <a:r>
                        <a:rPr sz="1100" spc="-20" dirty="0">
                          <a:latin typeface="Tahoma"/>
                          <a:cs typeface="Tahoma"/>
                        </a:rPr>
                        <a:t> </a:t>
                      </a:r>
                      <a:r>
                        <a:rPr sz="1100" dirty="0">
                          <a:latin typeface="Tahoma"/>
                          <a:cs typeface="Tahoma"/>
                        </a:rPr>
                        <a:t>take </a:t>
                      </a:r>
                      <a:r>
                        <a:rPr sz="1100" spc="-20" dirty="0">
                          <a:latin typeface="Tahoma"/>
                          <a:cs typeface="Tahoma"/>
                        </a:rPr>
                        <a:t>their </a:t>
                      </a:r>
                      <a:r>
                        <a:rPr sz="1100" dirty="0">
                          <a:latin typeface="Tahoma"/>
                          <a:cs typeface="Tahoma"/>
                        </a:rPr>
                        <a:t>training</a:t>
                      </a:r>
                      <a:r>
                        <a:rPr sz="1100" spc="-20" dirty="0">
                          <a:latin typeface="Tahoma"/>
                          <a:cs typeface="Tahoma"/>
                        </a:rPr>
                        <a:t> </a:t>
                      </a:r>
                      <a:r>
                        <a:rPr sz="1100" dirty="0">
                          <a:latin typeface="Tahoma"/>
                          <a:cs typeface="Tahoma"/>
                        </a:rPr>
                        <a:t>to</a:t>
                      </a:r>
                      <a:r>
                        <a:rPr sz="1100" spc="-10" dirty="0">
                          <a:latin typeface="Tahoma"/>
                          <a:cs typeface="Tahoma"/>
                        </a:rPr>
                        <a:t> </a:t>
                      </a:r>
                      <a:r>
                        <a:rPr sz="1100" dirty="0">
                          <a:latin typeface="Tahoma"/>
                          <a:cs typeface="Tahoma"/>
                        </a:rPr>
                        <a:t>the</a:t>
                      </a:r>
                      <a:r>
                        <a:rPr sz="1100" spc="-20" dirty="0">
                          <a:latin typeface="Tahoma"/>
                          <a:cs typeface="Tahoma"/>
                        </a:rPr>
                        <a:t> </a:t>
                      </a:r>
                      <a:r>
                        <a:rPr sz="1100" dirty="0">
                          <a:latin typeface="Tahoma"/>
                          <a:cs typeface="Tahoma"/>
                        </a:rPr>
                        <a:t>next</a:t>
                      </a:r>
                      <a:r>
                        <a:rPr sz="1100" spc="-20" dirty="0">
                          <a:latin typeface="Tahoma"/>
                          <a:cs typeface="Tahoma"/>
                        </a:rPr>
                        <a:t> </a:t>
                      </a:r>
                      <a:r>
                        <a:rPr sz="1100" dirty="0">
                          <a:latin typeface="Tahoma"/>
                          <a:cs typeface="Tahoma"/>
                        </a:rPr>
                        <a:t>level</a:t>
                      </a:r>
                      <a:r>
                        <a:rPr sz="1100" spc="-25" dirty="0">
                          <a:latin typeface="Tahoma"/>
                          <a:cs typeface="Tahoma"/>
                        </a:rPr>
                        <a:t> </a:t>
                      </a:r>
                      <a:r>
                        <a:rPr sz="1100" dirty="0">
                          <a:latin typeface="Tahoma"/>
                          <a:cs typeface="Tahoma"/>
                        </a:rPr>
                        <a:t>in</a:t>
                      </a:r>
                      <a:r>
                        <a:rPr sz="1100" spc="-15" dirty="0">
                          <a:latin typeface="Tahoma"/>
                          <a:cs typeface="Tahoma"/>
                        </a:rPr>
                        <a:t> </a:t>
                      </a:r>
                      <a:r>
                        <a:rPr sz="1100" dirty="0">
                          <a:latin typeface="Tahoma"/>
                          <a:cs typeface="Tahoma"/>
                        </a:rPr>
                        <a:t>obtaining</a:t>
                      </a:r>
                      <a:r>
                        <a:rPr sz="1100" spc="-25" dirty="0">
                          <a:latin typeface="Tahoma"/>
                          <a:cs typeface="Tahoma"/>
                        </a:rPr>
                        <a:t> </a:t>
                      </a:r>
                      <a:r>
                        <a:rPr sz="1100" dirty="0">
                          <a:latin typeface="Tahoma"/>
                          <a:cs typeface="Tahoma"/>
                        </a:rPr>
                        <a:t>certifications.</a:t>
                      </a:r>
                      <a:r>
                        <a:rPr sz="1100" spc="-20" dirty="0">
                          <a:latin typeface="Tahoma"/>
                          <a:cs typeface="Tahoma"/>
                        </a:rPr>
                        <a:t> These </a:t>
                      </a:r>
                      <a:r>
                        <a:rPr sz="1100" dirty="0">
                          <a:latin typeface="Tahoma"/>
                          <a:cs typeface="Tahoma"/>
                        </a:rPr>
                        <a:t>learners</a:t>
                      </a:r>
                      <a:r>
                        <a:rPr sz="1100" spc="-25" dirty="0">
                          <a:latin typeface="Tahoma"/>
                          <a:cs typeface="Tahoma"/>
                        </a:rPr>
                        <a:t> </a:t>
                      </a:r>
                      <a:r>
                        <a:rPr sz="1100" dirty="0">
                          <a:latin typeface="Tahoma"/>
                          <a:cs typeface="Tahoma"/>
                        </a:rPr>
                        <a:t>have</a:t>
                      </a:r>
                      <a:r>
                        <a:rPr sz="1100" spc="-20" dirty="0">
                          <a:latin typeface="Tahoma"/>
                          <a:cs typeface="Tahoma"/>
                        </a:rPr>
                        <a:t> </a:t>
                      </a:r>
                      <a:r>
                        <a:rPr sz="1100" dirty="0">
                          <a:latin typeface="Tahoma"/>
                          <a:cs typeface="Tahoma"/>
                        </a:rPr>
                        <a:t>access</a:t>
                      </a:r>
                      <a:r>
                        <a:rPr sz="1100" spc="-15" dirty="0">
                          <a:latin typeface="Tahoma"/>
                          <a:cs typeface="Tahoma"/>
                        </a:rPr>
                        <a:t> </a:t>
                      </a:r>
                      <a:r>
                        <a:rPr sz="1100" dirty="0">
                          <a:latin typeface="Tahoma"/>
                          <a:cs typeface="Tahoma"/>
                        </a:rPr>
                        <a:t>to</a:t>
                      </a:r>
                      <a:r>
                        <a:rPr sz="1100" spc="-5" dirty="0">
                          <a:latin typeface="Tahoma"/>
                          <a:cs typeface="Tahoma"/>
                        </a:rPr>
                        <a:t> </a:t>
                      </a:r>
                      <a:r>
                        <a:rPr sz="1100" dirty="0">
                          <a:latin typeface="Tahoma"/>
                          <a:cs typeface="Tahoma"/>
                        </a:rPr>
                        <a:t>the</a:t>
                      </a:r>
                      <a:r>
                        <a:rPr sz="1100" spc="-15" dirty="0">
                          <a:latin typeface="Tahoma"/>
                          <a:cs typeface="Tahoma"/>
                        </a:rPr>
                        <a:t> </a:t>
                      </a:r>
                      <a:r>
                        <a:rPr sz="1100" dirty="0">
                          <a:latin typeface="Tahoma"/>
                          <a:cs typeface="Tahoma"/>
                        </a:rPr>
                        <a:t>full</a:t>
                      </a:r>
                      <a:r>
                        <a:rPr sz="1100" spc="-10" dirty="0">
                          <a:latin typeface="Tahoma"/>
                          <a:cs typeface="Tahoma"/>
                        </a:rPr>
                        <a:t> </a:t>
                      </a:r>
                      <a:r>
                        <a:rPr sz="1100" dirty="0">
                          <a:latin typeface="Tahoma"/>
                          <a:cs typeface="Tahoma"/>
                        </a:rPr>
                        <a:t>on-demand</a:t>
                      </a:r>
                      <a:r>
                        <a:rPr sz="1100" spc="-25" dirty="0">
                          <a:latin typeface="Tahoma"/>
                          <a:cs typeface="Tahoma"/>
                        </a:rPr>
                        <a:t> </a:t>
                      </a:r>
                      <a:r>
                        <a:rPr sz="1100" spc="-10" dirty="0">
                          <a:latin typeface="Tahoma"/>
                          <a:cs typeface="Tahoma"/>
                        </a:rPr>
                        <a:t>catalog, </a:t>
                      </a:r>
                      <a:r>
                        <a:rPr sz="1100" dirty="0">
                          <a:latin typeface="Tahoma"/>
                          <a:cs typeface="Tahoma"/>
                        </a:rPr>
                        <a:t>including</a:t>
                      </a:r>
                      <a:r>
                        <a:rPr sz="1100" spc="-25" dirty="0">
                          <a:latin typeface="Tahoma"/>
                          <a:cs typeface="Tahoma"/>
                        </a:rPr>
                        <a:t> </a:t>
                      </a:r>
                      <a:r>
                        <a:rPr sz="1100" dirty="0">
                          <a:latin typeface="Tahoma"/>
                          <a:cs typeface="Tahoma"/>
                        </a:rPr>
                        <a:t>the</a:t>
                      </a:r>
                      <a:r>
                        <a:rPr sz="1100" spc="-25" dirty="0">
                          <a:latin typeface="Tahoma"/>
                          <a:cs typeface="Tahoma"/>
                        </a:rPr>
                        <a:t> </a:t>
                      </a:r>
                      <a:r>
                        <a:rPr sz="1100" dirty="0">
                          <a:latin typeface="Tahoma"/>
                          <a:cs typeface="Tahoma"/>
                        </a:rPr>
                        <a:t>CDMP</a:t>
                      </a:r>
                      <a:r>
                        <a:rPr sz="1100" spc="-10" dirty="0">
                          <a:latin typeface="Tahoma"/>
                          <a:cs typeface="Tahoma"/>
                        </a:rPr>
                        <a:t> </a:t>
                      </a:r>
                      <a:r>
                        <a:rPr sz="1100" dirty="0">
                          <a:latin typeface="Tahoma"/>
                          <a:cs typeface="Tahoma"/>
                        </a:rPr>
                        <a:t>Certification</a:t>
                      </a:r>
                      <a:r>
                        <a:rPr sz="1100" spc="-25" dirty="0">
                          <a:latin typeface="Tahoma"/>
                          <a:cs typeface="Tahoma"/>
                        </a:rPr>
                        <a:t> </a:t>
                      </a:r>
                      <a:r>
                        <a:rPr sz="1100" dirty="0">
                          <a:latin typeface="Tahoma"/>
                          <a:cs typeface="Tahoma"/>
                        </a:rPr>
                        <a:t>training</a:t>
                      </a:r>
                      <a:r>
                        <a:rPr sz="1100" spc="-25" dirty="0">
                          <a:latin typeface="Tahoma"/>
                          <a:cs typeface="Tahoma"/>
                        </a:rPr>
                        <a:t> </a:t>
                      </a:r>
                      <a:r>
                        <a:rPr sz="1100" dirty="0">
                          <a:latin typeface="Tahoma"/>
                          <a:cs typeface="Tahoma"/>
                        </a:rPr>
                        <a:t>and</a:t>
                      </a:r>
                      <a:r>
                        <a:rPr sz="1100" spc="-25" dirty="0">
                          <a:latin typeface="Tahoma"/>
                          <a:cs typeface="Tahoma"/>
                        </a:rPr>
                        <a:t> </a:t>
                      </a:r>
                      <a:r>
                        <a:rPr sz="1100" dirty="0">
                          <a:latin typeface="Tahoma"/>
                          <a:cs typeface="Tahoma"/>
                        </a:rPr>
                        <a:t>Live</a:t>
                      </a:r>
                      <a:r>
                        <a:rPr sz="1100" spc="-20" dirty="0">
                          <a:latin typeface="Tahoma"/>
                          <a:cs typeface="Tahoma"/>
                        </a:rPr>
                        <a:t> </a:t>
                      </a:r>
                      <a:r>
                        <a:rPr sz="1100" spc="-10" dirty="0">
                          <a:latin typeface="Tahoma"/>
                          <a:cs typeface="Tahoma"/>
                        </a:rPr>
                        <a:t>Online </a:t>
                      </a:r>
                      <a:r>
                        <a:rPr sz="1100" dirty="0">
                          <a:latin typeface="Tahoma"/>
                          <a:cs typeface="Tahoma"/>
                        </a:rPr>
                        <a:t>CDMP</a:t>
                      </a:r>
                      <a:r>
                        <a:rPr sz="1100" spc="-10" dirty="0">
                          <a:latin typeface="Tahoma"/>
                          <a:cs typeface="Tahoma"/>
                        </a:rPr>
                        <a:t> </a:t>
                      </a:r>
                      <a:r>
                        <a:rPr sz="1100" dirty="0">
                          <a:latin typeface="Tahoma"/>
                          <a:cs typeface="Tahoma"/>
                        </a:rPr>
                        <a:t>Study</a:t>
                      </a:r>
                      <a:r>
                        <a:rPr sz="1100" spc="-15" dirty="0">
                          <a:latin typeface="Tahoma"/>
                          <a:cs typeface="Tahoma"/>
                        </a:rPr>
                        <a:t> </a:t>
                      </a:r>
                      <a:r>
                        <a:rPr sz="1100" spc="-10" dirty="0">
                          <a:latin typeface="Tahoma"/>
                          <a:cs typeface="Tahoma"/>
                        </a:rPr>
                        <a:t>Groups.</a:t>
                      </a:r>
                      <a:endParaRPr sz="1100">
                        <a:latin typeface="Tahoma"/>
                        <a:cs typeface="Tahoma"/>
                      </a:endParaRPr>
                    </a:p>
                  </a:txBody>
                  <a:tcPr marL="0" marR="0" marT="676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100">
                        <a:latin typeface="Times New Roman"/>
                        <a:cs typeface="Times New Roman"/>
                      </a:endParaRPr>
                    </a:p>
                    <a:p>
                      <a:pPr>
                        <a:lnSpc>
                          <a:spcPct val="100000"/>
                        </a:lnSpc>
                        <a:spcBef>
                          <a:spcPts val="425"/>
                        </a:spcBef>
                      </a:pPr>
                      <a:endParaRPr sz="1100">
                        <a:latin typeface="Times New Roman"/>
                        <a:cs typeface="Times New Roman"/>
                      </a:endParaRPr>
                    </a:p>
                    <a:p>
                      <a:pPr algn="ctr">
                        <a:lnSpc>
                          <a:spcPct val="100000"/>
                        </a:lnSpc>
                      </a:pPr>
                      <a:r>
                        <a:rPr sz="1100" spc="-10" dirty="0">
                          <a:latin typeface="Tahoma"/>
                          <a:cs typeface="Tahoma"/>
                        </a:rPr>
                        <a:t>$1,933</a:t>
                      </a:r>
                      <a:endParaRPr sz="11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extLst>
                  <a:ext uri="{0D108BD9-81ED-4DB2-BD59-A6C34878D82A}">
                    <a16:rowId xmlns:a16="http://schemas.microsoft.com/office/drawing/2014/main" val="10003"/>
                  </a:ext>
                </a:extLst>
              </a:tr>
              <a:tr h="776288">
                <a:tc>
                  <a:txBody>
                    <a:bodyPr/>
                    <a:lstStyle/>
                    <a:p>
                      <a:pPr>
                        <a:lnSpc>
                          <a:spcPct val="100000"/>
                        </a:lnSpc>
                        <a:spcBef>
                          <a:spcPts val="455"/>
                        </a:spcBef>
                      </a:pPr>
                      <a:endParaRPr sz="1400">
                        <a:latin typeface="Times New Roman"/>
                        <a:cs typeface="Times New Roman"/>
                      </a:endParaRPr>
                    </a:p>
                    <a:p>
                      <a:pPr marL="90805">
                        <a:lnSpc>
                          <a:spcPct val="100000"/>
                        </a:lnSpc>
                        <a:spcBef>
                          <a:spcPts val="5"/>
                        </a:spcBef>
                      </a:pPr>
                      <a:r>
                        <a:rPr sz="1400" b="1" dirty="0">
                          <a:latin typeface="Tahoma"/>
                          <a:cs typeface="Tahoma"/>
                        </a:rPr>
                        <a:t>60</a:t>
                      </a:r>
                      <a:r>
                        <a:rPr sz="1400" b="1" spc="10" dirty="0">
                          <a:latin typeface="Tahoma"/>
                          <a:cs typeface="Tahoma"/>
                        </a:rPr>
                        <a:t> </a:t>
                      </a:r>
                      <a:r>
                        <a:rPr sz="1400" dirty="0">
                          <a:latin typeface="Tahoma"/>
                          <a:cs typeface="Tahoma"/>
                        </a:rPr>
                        <a:t>Professional</a:t>
                      </a:r>
                      <a:r>
                        <a:rPr sz="1400" spc="-25" dirty="0">
                          <a:latin typeface="Tahoma"/>
                          <a:cs typeface="Tahoma"/>
                        </a:rPr>
                        <a:t> </a:t>
                      </a:r>
                      <a:r>
                        <a:rPr sz="1400" dirty="0">
                          <a:latin typeface="Tahoma"/>
                          <a:cs typeface="Tahoma"/>
                        </a:rPr>
                        <a:t>Annual</a:t>
                      </a:r>
                      <a:r>
                        <a:rPr sz="1400" spc="-30" dirty="0">
                          <a:latin typeface="Tahoma"/>
                          <a:cs typeface="Tahoma"/>
                        </a:rPr>
                        <a:t> </a:t>
                      </a:r>
                      <a:r>
                        <a:rPr sz="1400" spc="-10" dirty="0">
                          <a:latin typeface="Tahoma"/>
                          <a:cs typeface="Tahoma"/>
                        </a:rPr>
                        <a:t>Subscriptions</a:t>
                      </a:r>
                      <a:endParaRPr sz="1400">
                        <a:latin typeface="Tahoma"/>
                        <a:cs typeface="Tahoma"/>
                      </a:endParaRPr>
                    </a:p>
                  </a:txBody>
                  <a:tcPr marL="0" marR="0" marT="866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45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866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45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866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spcBef>
                          <a:spcPts val="45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866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gridSpan="2">
                  <a:txBody>
                    <a:bodyPr/>
                    <a:lstStyle/>
                    <a:p>
                      <a:pPr>
                        <a:lnSpc>
                          <a:spcPct val="100000"/>
                        </a:lnSpc>
                        <a:spcBef>
                          <a:spcPts val="45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8667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hMerge="1">
                  <a:txBody>
                    <a:bodyPr/>
                    <a:lstStyle/>
                    <a:p>
                      <a:endParaRPr/>
                    </a:p>
                  </a:txBody>
                  <a:tcPr marL="0" marR="0" marT="0" marB="0"/>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marL="139700" marR="130810" indent="-1270" algn="ctr">
                        <a:lnSpc>
                          <a:spcPct val="100000"/>
                        </a:lnSpc>
                        <a:spcBef>
                          <a:spcPts val="355"/>
                        </a:spcBef>
                      </a:pPr>
                      <a:r>
                        <a:rPr sz="1100" dirty="0">
                          <a:latin typeface="Tahoma"/>
                          <a:cs typeface="Tahoma"/>
                        </a:rPr>
                        <a:t>Data</a:t>
                      </a:r>
                      <a:r>
                        <a:rPr sz="1100" spc="-15" dirty="0">
                          <a:latin typeface="Tahoma"/>
                          <a:cs typeface="Tahoma"/>
                        </a:rPr>
                        <a:t> </a:t>
                      </a:r>
                      <a:r>
                        <a:rPr sz="1100" dirty="0">
                          <a:latin typeface="Tahoma"/>
                          <a:cs typeface="Tahoma"/>
                        </a:rPr>
                        <a:t>governance</a:t>
                      </a:r>
                      <a:r>
                        <a:rPr sz="1100" spc="-35" dirty="0">
                          <a:latin typeface="Tahoma"/>
                          <a:cs typeface="Tahoma"/>
                        </a:rPr>
                        <a:t> </a:t>
                      </a:r>
                      <a:r>
                        <a:rPr sz="1100" dirty="0">
                          <a:latin typeface="Tahoma"/>
                          <a:cs typeface="Tahoma"/>
                        </a:rPr>
                        <a:t>team</a:t>
                      </a:r>
                      <a:r>
                        <a:rPr sz="1100" spc="-20" dirty="0">
                          <a:latin typeface="Tahoma"/>
                          <a:cs typeface="Tahoma"/>
                        </a:rPr>
                        <a:t> </a:t>
                      </a:r>
                      <a:r>
                        <a:rPr sz="1100" dirty="0">
                          <a:latin typeface="Tahoma"/>
                          <a:cs typeface="Tahoma"/>
                        </a:rPr>
                        <a:t>members,</a:t>
                      </a:r>
                      <a:r>
                        <a:rPr sz="1100" spc="-30" dirty="0">
                          <a:latin typeface="Tahoma"/>
                          <a:cs typeface="Tahoma"/>
                        </a:rPr>
                        <a:t> </a:t>
                      </a:r>
                      <a:r>
                        <a:rPr sz="1100" dirty="0">
                          <a:latin typeface="Tahoma"/>
                          <a:cs typeface="Tahoma"/>
                        </a:rPr>
                        <a:t>data</a:t>
                      </a:r>
                      <a:r>
                        <a:rPr sz="1100" spc="-15" dirty="0">
                          <a:latin typeface="Tahoma"/>
                          <a:cs typeface="Tahoma"/>
                        </a:rPr>
                        <a:t> </a:t>
                      </a:r>
                      <a:r>
                        <a:rPr sz="1100" dirty="0">
                          <a:latin typeface="Tahoma"/>
                          <a:cs typeface="Tahoma"/>
                        </a:rPr>
                        <a:t>engineers,</a:t>
                      </a:r>
                      <a:r>
                        <a:rPr sz="1100" spc="-30" dirty="0">
                          <a:latin typeface="Tahoma"/>
                          <a:cs typeface="Tahoma"/>
                        </a:rPr>
                        <a:t> </a:t>
                      </a:r>
                      <a:r>
                        <a:rPr sz="1100" spc="-20" dirty="0">
                          <a:latin typeface="Tahoma"/>
                          <a:cs typeface="Tahoma"/>
                        </a:rPr>
                        <a:t>data </a:t>
                      </a:r>
                      <a:r>
                        <a:rPr sz="1100" dirty="0">
                          <a:latin typeface="Tahoma"/>
                          <a:cs typeface="Tahoma"/>
                        </a:rPr>
                        <a:t>analysts,</a:t>
                      </a:r>
                      <a:r>
                        <a:rPr sz="1100" spc="-10" dirty="0">
                          <a:latin typeface="Tahoma"/>
                          <a:cs typeface="Tahoma"/>
                        </a:rPr>
                        <a:t> </a:t>
                      </a:r>
                      <a:r>
                        <a:rPr sz="1100" dirty="0">
                          <a:latin typeface="Tahoma"/>
                          <a:cs typeface="Tahoma"/>
                        </a:rPr>
                        <a:t>data</a:t>
                      </a:r>
                      <a:r>
                        <a:rPr sz="1100" spc="-20" dirty="0">
                          <a:latin typeface="Tahoma"/>
                          <a:cs typeface="Tahoma"/>
                        </a:rPr>
                        <a:t> </a:t>
                      </a:r>
                      <a:r>
                        <a:rPr sz="1100" dirty="0">
                          <a:latin typeface="Tahoma"/>
                          <a:cs typeface="Tahoma"/>
                        </a:rPr>
                        <a:t>team</a:t>
                      </a:r>
                      <a:r>
                        <a:rPr sz="1100" spc="-20" dirty="0">
                          <a:latin typeface="Tahoma"/>
                          <a:cs typeface="Tahoma"/>
                        </a:rPr>
                        <a:t> </a:t>
                      </a:r>
                      <a:r>
                        <a:rPr sz="1100" dirty="0">
                          <a:latin typeface="Tahoma"/>
                          <a:cs typeface="Tahoma"/>
                        </a:rPr>
                        <a:t>leads,</a:t>
                      </a:r>
                      <a:r>
                        <a:rPr sz="1100" spc="-25" dirty="0">
                          <a:latin typeface="Tahoma"/>
                          <a:cs typeface="Tahoma"/>
                        </a:rPr>
                        <a:t> </a:t>
                      </a:r>
                      <a:r>
                        <a:rPr sz="1100" dirty="0">
                          <a:latin typeface="Tahoma"/>
                          <a:cs typeface="Tahoma"/>
                        </a:rPr>
                        <a:t>line</a:t>
                      </a:r>
                      <a:r>
                        <a:rPr sz="1100" spc="-15" dirty="0">
                          <a:latin typeface="Tahoma"/>
                          <a:cs typeface="Tahoma"/>
                        </a:rPr>
                        <a:t> </a:t>
                      </a:r>
                      <a:r>
                        <a:rPr sz="1100" dirty="0">
                          <a:latin typeface="Tahoma"/>
                          <a:cs typeface="Tahoma"/>
                        </a:rPr>
                        <a:t>of</a:t>
                      </a:r>
                      <a:r>
                        <a:rPr sz="1100" spc="-15" dirty="0">
                          <a:latin typeface="Tahoma"/>
                          <a:cs typeface="Tahoma"/>
                        </a:rPr>
                        <a:t> </a:t>
                      </a:r>
                      <a:r>
                        <a:rPr sz="1100" dirty="0">
                          <a:latin typeface="Tahoma"/>
                          <a:cs typeface="Tahoma"/>
                        </a:rPr>
                        <a:t>business</a:t>
                      </a:r>
                      <a:r>
                        <a:rPr sz="1100" spc="-25" dirty="0">
                          <a:latin typeface="Tahoma"/>
                          <a:cs typeface="Tahoma"/>
                        </a:rPr>
                        <a:t> </a:t>
                      </a:r>
                      <a:r>
                        <a:rPr sz="1100" dirty="0">
                          <a:latin typeface="Tahoma"/>
                          <a:cs typeface="Tahoma"/>
                        </a:rPr>
                        <a:t>managers,</a:t>
                      </a:r>
                      <a:r>
                        <a:rPr sz="1100" spc="-25" dirty="0">
                          <a:latin typeface="Tahoma"/>
                          <a:cs typeface="Tahoma"/>
                        </a:rPr>
                        <a:t> </a:t>
                      </a:r>
                      <a:r>
                        <a:rPr sz="1100" spc="-20" dirty="0">
                          <a:latin typeface="Tahoma"/>
                          <a:cs typeface="Tahoma"/>
                        </a:rPr>
                        <a:t>data </a:t>
                      </a:r>
                      <a:r>
                        <a:rPr sz="1100" dirty="0">
                          <a:latin typeface="Tahoma"/>
                          <a:cs typeface="Tahoma"/>
                        </a:rPr>
                        <a:t>and</a:t>
                      </a:r>
                      <a:r>
                        <a:rPr sz="1100" spc="-25" dirty="0">
                          <a:latin typeface="Tahoma"/>
                          <a:cs typeface="Tahoma"/>
                        </a:rPr>
                        <a:t> </a:t>
                      </a:r>
                      <a:r>
                        <a:rPr sz="1100" dirty="0">
                          <a:latin typeface="Tahoma"/>
                          <a:cs typeface="Tahoma"/>
                        </a:rPr>
                        <a:t>enterprise</a:t>
                      </a:r>
                      <a:r>
                        <a:rPr sz="1100" spc="-35" dirty="0">
                          <a:latin typeface="Tahoma"/>
                          <a:cs typeface="Tahoma"/>
                        </a:rPr>
                        <a:t> </a:t>
                      </a:r>
                      <a:r>
                        <a:rPr sz="1100" dirty="0">
                          <a:latin typeface="Tahoma"/>
                          <a:cs typeface="Tahoma"/>
                        </a:rPr>
                        <a:t>architects,</a:t>
                      </a:r>
                      <a:r>
                        <a:rPr sz="1100" spc="-20" dirty="0">
                          <a:latin typeface="Tahoma"/>
                          <a:cs typeface="Tahoma"/>
                        </a:rPr>
                        <a:t> </a:t>
                      </a:r>
                      <a:r>
                        <a:rPr sz="1100" dirty="0">
                          <a:latin typeface="Tahoma"/>
                          <a:cs typeface="Tahoma"/>
                        </a:rPr>
                        <a:t>data</a:t>
                      </a:r>
                      <a:r>
                        <a:rPr sz="1100" spc="-25" dirty="0">
                          <a:latin typeface="Tahoma"/>
                          <a:cs typeface="Tahoma"/>
                        </a:rPr>
                        <a:t> </a:t>
                      </a:r>
                      <a:r>
                        <a:rPr sz="1100" dirty="0">
                          <a:latin typeface="Tahoma"/>
                          <a:cs typeface="Tahoma"/>
                        </a:rPr>
                        <a:t>modelers,</a:t>
                      </a:r>
                      <a:r>
                        <a:rPr sz="1100" spc="-30" dirty="0">
                          <a:latin typeface="Tahoma"/>
                          <a:cs typeface="Tahoma"/>
                        </a:rPr>
                        <a:t> </a:t>
                      </a:r>
                      <a:r>
                        <a:rPr sz="1100" dirty="0">
                          <a:latin typeface="Tahoma"/>
                          <a:cs typeface="Tahoma"/>
                        </a:rPr>
                        <a:t>technical</a:t>
                      </a:r>
                      <a:r>
                        <a:rPr sz="1100" spc="-30" dirty="0">
                          <a:latin typeface="Tahoma"/>
                          <a:cs typeface="Tahoma"/>
                        </a:rPr>
                        <a:t> </a:t>
                      </a:r>
                      <a:r>
                        <a:rPr sz="1100" spc="-10" dirty="0">
                          <a:latin typeface="Tahoma"/>
                          <a:cs typeface="Tahoma"/>
                        </a:rPr>
                        <a:t>staff, </a:t>
                      </a:r>
                      <a:r>
                        <a:rPr sz="1100" dirty="0">
                          <a:latin typeface="Tahoma"/>
                          <a:cs typeface="Tahoma"/>
                        </a:rPr>
                        <a:t>developers,</a:t>
                      </a:r>
                      <a:r>
                        <a:rPr sz="1100" spc="-40" dirty="0">
                          <a:latin typeface="Tahoma"/>
                          <a:cs typeface="Tahoma"/>
                        </a:rPr>
                        <a:t> </a:t>
                      </a:r>
                      <a:r>
                        <a:rPr sz="1100" dirty="0">
                          <a:latin typeface="Tahoma"/>
                          <a:cs typeface="Tahoma"/>
                        </a:rPr>
                        <a:t>data</a:t>
                      </a:r>
                      <a:r>
                        <a:rPr sz="1100" spc="-20" dirty="0">
                          <a:latin typeface="Tahoma"/>
                          <a:cs typeface="Tahoma"/>
                        </a:rPr>
                        <a:t> </a:t>
                      </a:r>
                      <a:r>
                        <a:rPr sz="1100" dirty="0">
                          <a:latin typeface="Tahoma"/>
                          <a:cs typeface="Tahoma"/>
                        </a:rPr>
                        <a:t>scientists,</a:t>
                      </a:r>
                      <a:r>
                        <a:rPr sz="1100" spc="-20" dirty="0">
                          <a:latin typeface="Tahoma"/>
                          <a:cs typeface="Tahoma"/>
                        </a:rPr>
                        <a:t> </a:t>
                      </a:r>
                      <a:r>
                        <a:rPr sz="1100" dirty="0">
                          <a:latin typeface="Tahoma"/>
                          <a:cs typeface="Tahoma"/>
                        </a:rPr>
                        <a:t>IT</a:t>
                      </a:r>
                      <a:r>
                        <a:rPr sz="1100" spc="-20" dirty="0">
                          <a:latin typeface="Tahoma"/>
                          <a:cs typeface="Tahoma"/>
                        </a:rPr>
                        <a:t> </a:t>
                      </a:r>
                      <a:r>
                        <a:rPr sz="1100" dirty="0">
                          <a:latin typeface="Tahoma"/>
                          <a:cs typeface="Tahoma"/>
                        </a:rPr>
                        <a:t>staff</a:t>
                      </a:r>
                      <a:r>
                        <a:rPr sz="1100" spc="-15" dirty="0">
                          <a:latin typeface="Tahoma"/>
                          <a:cs typeface="Tahoma"/>
                        </a:rPr>
                        <a:t> </a:t>
                      </a:r>
                      <a:r>
                        <a:rPr sz="1100" spc="-20" dirty="0">
                          <a:latin typeface="Tahoma"/>
                          <a:cs typeface="Tahoma"/>
                        </a:rPr>
                        <a:t>etc.</a:t>
                      </a:r>
                      <a:endParaRPr sz="1100">
                        <a:latin typeface="Tahoma"/>
                        <a:cs typeface="Tahoma"/>
                      </a:endParaRPr>
                    </a:p>
                  </a:txBody>
                  <a:tcPr marL="0" marR="0" marT="676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nSpc>
                          <a:spcPct val="100000"/>
                        </a:lnSpc>
                      </a:pPr>
                      <a:endParaRPr sz="1100">
                        <a:latin typeface="Times New Roman"/>
                        <a:cs typeface="Times New Roman"/>
                      </a:endParaRPr>
                    </a:p>
                    <a:p>
                      <a:pPr>
                        <a:lnSpc>
                          <a:spcPct val="100000"/>
                        </a:lnSpc>
                        <a:spcBef>
                          <a:spcPts val="5"/>
                        </a:spcBef>
                      </a:pPr>
                      <a:endParaRPr sz="1100">
                        <a:latin typeface="Times New Roman"/>
                        <a:cs typeface="Times New Roman"/>
                      </a:endParaRPr>
                    </a:p>
                    <a:p>
                      <a:pPr algn="ctr">
                        <a:lnSpc>
                          <a:spcPct val="100000"/>
                        </a:lnSpc>
                      </a:pPr>
                      <a:r>
                        <a:rPr sz="1100" spc="-20" dirty="0">
                          <a:latin typeface="Tahoma"/>
                          <a:cs typeface="Tahoma"/>
                        </a:rPr>
                        <a:t>$899</a:t>
                      </a:r>
                      <a:endParaRPr sz="11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extLst>
                  <a:ext uri="{0D108BD9-81ED-4DB2-BD59-A6C34878D82A}">
                    <a16:rowId xmlns:a16="http://schemas.microsoft.com/office/drawing/2014/main" val="10004"/>
                  </a:ext>
                </a:extLst>
              </a:tr>
              <a:tr h="937260">
                <a:tc>
                  <a:txBody>
                    <a:bodyPr/>
                    <a:lstStyle/>
                    <a:p>
                      <a:pPr>
                        <a:lnSpc>
                          <a:spcPct val="100000"/>
                        </a:lnSpc>
                        <a:spcBef>
                          <a:spcPts val="875"/>
                        </a:spcBef>
                      </a:pPr>
                      <a:endParaRPr sz="1400">
                        <a:latin typeface="Times New Roman"/>
                        <a:cs typeface="Times New Roman"/>
                      </a:endParaRPr>
                    </a:p>
                    <a:p>
                      <a:pPr marL="90805">
                        <a:lnSpc>
                          <a:spcPct val="100000"/>
                        </a:lnSpc>
                        <a:spcBef>
                          <a:spcPts val="5"/>
                        </a:spcBef>
                      </a:pPr>
                      <a:r>
                        <a:rPr sz="1400" b="1" dirty="0">
                          <a:latin typeface="Tahoma"/>
                          <a:cs typeface="Tahoma"/>
                        </a:rPr>
                        <a:t>150</a:t>
                      </a:r>
                      <a:r>
                        <a:rPr sz="1400" b="1" spc="5" dirty="0">
                          <a:latin typeface="Tahoma"/>
                          <a:cs typeface="Tahoma"/>
                        </a:rPr>
                        <a:t> </a:t>
                      </a:r>
                      <a:r>
                        <a:rPr sz="1400" dirty="0">
                          <a:latin typeface="Tahoma"/>
                          <a:cs typeface="Tahoma"/>
                        </a:rPr>
                        <a:t>Essential</a:t>
                      </a:r>
                      <a:r>
                        <a:rPr sz="1400" spc="-25" dirty="0">
                          <a:latin typeface="Tahoma"/>
                          <a:cs typeface="Tahoma"/>
                        </a:rPr>
                        <a:t> </a:t>
                      </a:r>
                      <a:r>
                        <a:rPr sz="1400" dirty="0">
                          <a:latin typeface="Tahoma"/>
                          <a:cs typeface="Tahoma"/>
                        </a:rPr>
                        <a:t>Annual</a:t>
                      </a:r>
                      <a:r>
                        <a:rPr sz="1400" spc="-25" dirty="0">
                          <a:latin typeface="Tahoma"/>
                          <a:cs typeface="Tahoma"/>
                        </a:rPr>
                        <a:t> </a:t>
                      </a:r>
                      <a:r>
                        <a:rPr sz="1400" spc="-10" dirty="0">
                          <a:latin typeface="Tahoma"/>
                          <a:cs typeface="Tahoma"/>
                        </a:rPr>
                        <a:t>Subscriptions</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050F23"/>
                      </a:solidFill>
                      <a:prstDash val="solid"/>
                    </a:lnB>
                    <a:solidFill>
                      <a:srgbClr val="CCCDD2"/>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050F23"/>
                      </a:solidFill>
                      <a:prstDash val="solid"/>
                    </a:lnB>
                    <a:solidFill>
                      <a:srgbClr val="CCCDD2"/>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050F23"/>
                      </a:solidFill>
                      <a:prstDash val="solid"/>
                    </a:lnB>
                    <a:solidFill>
                      <a:srgbClr val="CCCDD2"/>
                    </a:solidFill>
                  </a:tcPr>
                </a:tc>
                <a:tc>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050F23"/>
                      </a:solidFill>
                      <a:prstDash val="solid"/>
                    </a:lnB>
                    <a:solidFill>
                      <a:srgbClr val="CCCDD2"/>
                    </a:solidFill>
                  </a:tcPr>
                </a:tc>
                <a:tc gridSpan="2">
                  <a:txBody>
                    <a:bodyPr/>
                    <a:lstStyle/>
                    <a:p>
                      <a:pPr>
                        <a:lnSpc>
                          <a:spcPct val="100000"/>
                        </a:lnSpc>
                        <a:spcBef>
                          <a:spcPts val="875"/>
                        </a:spcBef>
                      </a:pPr>
                      <a:endParaRPr sz="1400">
                        <a:latin typeface="Times New Roman"/>
                        <a:cs typeface="Times New Roman"/>
                      </a:endParaRPr>
                    </a:p>
                    <a:p>
                      <a:pPr algn="ctr">
                        <a:lnSpc>
                          <a:spcPct val="100000"/>
                        </a:lnSpc>
                        <a:spcBef>
                          <a:spcPts val="5"/>
                        </a:spcBef>
                      </a:pPr>
                      <a:r>
                        <a:rPr sz="1400" spc="-50" dirty="0">
                          <a:latin typeface="Tahoma"/>
                          <a:cs typeface="Tahoma"/>
                        </a:rPr>
                        <a:t>X</a:t>
                      </a:r>
                      <a:endParaRPr sz="1400">
                        <a:latin typeface="Tahoma"/>
                        <a:cs typeface="Tahoma"/>
                      </a:endParaRPr>
                    </a:p>
                  </a:txBody>
                  <a:tcPr marL="0" marR="0" marT="166688" marB="0">
                    <a:lnL w="12700">
                      <a:solidFill>
                        <a:srgbClr val="FFFFFF"/>
                      </a:solidFill>
                      <a:prstDash val="solid"/>
                    </a:lnL>
                    <a:lnR w="12700">
                      <a:solidFill>
                        <a:srgbClr val="FFFFFF"/>
                      </a:solidFill>
                      <a:prstDash val="solid"/>
                    </a:lnR>
                    <a:lnT w="12700">
                      <a:solidFill>
                        <a:srgbClr val="FFFFFF"/>
                      </a:solidFill>
                      <a:prstDash val="solid"/>
                    </a:lnT>
                    <a:lnB w="12700">
                      <a:solidFill>
                        <a:srgbClr val="050F23"/>
                      </a:solidFill>
                      <a:prstDash val="solid"/>
                    </a:lnB>
                    <a:solidFill>
                      <a:srgbClr val="CCCDD2"/>
                    </a:solidFill>
                  </a:tcPr>
                </a:tc>
                <a:tc hMerge="1">
                  <a:txBody>
                    <a:bodyPr/>
                    <a:lstStyle/>
                    <a:p>
                      <a:endParaRPr/>
                    </a:p>
                  </a:txBody>
                  <a:tcPr marL="0" marR="0" marT="0" marB="0"/>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marL="121285" marR="113030" algn="ctr">
                        <a:lnSpc>
                          <a:spcPct val="100000"/>
                        </a:lnSpc>
                        <a:spcBef>
                          <a:spcPts val="355"/>
                        </a:spcBef>
                      </a:pPr>
                      <a:r>
                        <a:rPr sz="1100" dirty="0">
                          <a:latin typeface="Tahoma"/>
                          <a:cs typeface="Tahoma"/>
                        </a:rPr>
                        <a:t>Ideal</a:t>
                      </a:r>
                      <a:r>
                        <a:rPr sz="1100" spc="-20" dirty="0">
                          <a:latin typeface="Tahoma"/>
                          <a:cs typeface="Tahoma"/>
                        </a:rPr>
                        <a:t> </a:t>
                      </a:r>
                      <a:r>
                        <a:rPr sz="1100" dirty="0">
                          <a:latin typeface="Tahoma"/>
                          <a:cs typeface="Tahoma"/>
                        </a:rPr>
                        <a:t>for</a:t>
                      </a:r>
                      <a:r>
                        <a:rPr sz="1100" spc="-10" dirty="0">
                          <a:latin typeface="Tahoma"/>
                          <a:cs typeface="Tahoma"/>
                        </a:rPr>
                        <a:t> </a:t>
                      </a:r>
                      <a:r>
                        <a:rPr sz="1100" dirty="0">
                          <a:latin typeface="Tahoma"/>
                          <a:cs typeface="Tahoma"/>
                        </a:rPr>
                        <a:t>lifelong</a:t>
                      </a:r>
                      <a:r>
                        <a:rPr sz="1100" spc="-20" dirty="0">
                          <a:latin typeface="Tahoma"/>
                          <a:cs typeface="Tahoma"/>
                        </a:rPr>
                        <a:t> </a:t>
                      </a:r>
                      <a:r>
                        <a:rPr sz="1100" dirty="0">
                          <a:latin typeface="Tahoma"/>
                          <a:cs typeface="Tahoma"/>
                        </a:rPr>
                        <a:t>learners,</a:t>
                      </a:r>
                      <a:r>
                        <a:rPr sz="1100" spc="-20" dirty="0">
                          <a:latin typeface="Tahoma"/>
                          <a:cs typeface="Tahoma"/>
                        </a:rPr>
                        <a:t> </a:t>
                      </a:r>
                      <a:r>
                        <a:rPr sz="1100" dirty="0">
                          <a:latin typeface="Tahoma"/>
                          <a:cs typeface="Tahoma"/>
                        </a:rPr>
                        <a:t>people</a:t>
                      </a:r>
                      <a:r>
                        <a:rPr sz="1100" spc="-10" dirty="0">
                          <a:latin typeface="Tahoma"/>
                          <a:cs typeface="Tahoma"/>
                        </a:rPr>
                        <a:t> </a:t>
                      </a:r>
                      <a:r>
                        <a:rPr sz="1100" dirty="0">
                          <a:latin typeface="Tahoma"/>
                          <a:cs typeface="Tahoma"/>
                        </a:rPr>
                        <a:t>with</a:t>
                      </a:r>
                      <a:r>
                        <a:rPr sz="1100" spc="-10" dirty="0">
                          <a:latin typeface="Tahoma"/>
                          <a:cs typeface="Tahoma"/>
                        </a:rPr>
                        <a:t> </a:t>
                      </a:r>
                      <a:r>
                        <a:rPr sz="1100" dirty="0">
                          <a:latin typeface="Tahoma"/>
                          <a:cs typeface="Tahoma"/>
                        </a:rPr>
                        <a:t>a</a:t>
                      </a:r>
                      <a:r>
                        <a:rPr sz="1100" spc="-5" dirty="0">
                          <a:latin typeface="Tahoma"/>
                          <a:cs typeface="Tahoma"/>
                        </a:rPr>
                        <a:t> </a:t>
                      </a:r>
                      <a:r>
                        <a:rPr sz="1100" dirty="0">
                          <a:latin typeface="Tahoma"/>
                          <a:cs typeface="Tahoma"/>
                        </a:rPr>
                        <a:t>new</a:t>
                      </a:r>
                      <a:r>
                        <a:rPr sz="1100" spc="-15" dirty="0">
                          <a:latin typeface="Tahoma"/>
                          <a:cs typeface="Tahoma"/>
                        </a:rPr>
                        <a:t> </a:t>
                      </a:r>
                      <a:r>
                        <a:rPr sz="1100" dirty="0">
                          <a:latin typeface="Tahoma"/>
                          <a:cs typeface="Tahoma"/>
                        </a:rPr>
                        <a:t>data</a:t>
                      </a:r>
                      <a:r>
                        <a:rPr sz="1100" spc="-15" dirty="0">
                          <a:latin typeface="Tahoma"/>
                          <a:cs typeface="Tahoma"/>
                        </a:rPr>
                        <a:t> </a:t>
                      </a:r>
                      <a:r>
                        <a:rPr sz="1100" spc="-10" dirty="0">
                          <a:latin typeface="Tahoma"/>
                          <a:cs typeface="Tahoma"/>
                        </a:rPr>
                        <a:t>related </a:t>
                      </a:r>
                      <a:r>
                        <a:rPr sz="1100" dirty="0">
                          <a:latin typeface="Tahoma"/>
                          <a:cs typeface="Tahoma"/>
                        </a:rPr>
                        <a:t>role</a:t>
                      </a:r>
                      <a:r>
                        <a:rPr sz="1100" spc="-20" dirty="0">
                          <a:latin typeface="Tahoma"/>
                          <a:cs typeface="Tahoma"/>
                        </a:rPr>
                        <a:t> </a:t>
                      </a:r>
                      <a:r>
                        <a:rPr sz="1100" dirty="0">
                          <a:latin typeface="Tahoma"/>
                          <a:cs typeface="Tahoma"/>
                        </a:rPr>
                        <a:t>(such</a:t>
                      </a:r>
                      <a:r>
                        <a:rPr sz="1100" spc="-10" dirty="0">
                          <a:latin typeface="Tahoma"/>
                          <a:cs typeface="Tahoma"/>
                        </a:rPr>
                        <a:t> </a:t>
                      </a:r>
                      <a:r>
                        <a:rPr sz="1100" dirty="0">
                          <a:latin typeface="Tahoma"/>
                          <a:cs typeface="Tahoma"/>
                        </a:rPr>
                        <a:t>as</a:t>
                      </a:r>
                      <a:r>
                        <a:rPr sz="1100" spc="-5" dirty="0">
                          <a:latin typeface="Tahoma"/>
                          <a:cs typeface="Tahoma"/>
                        </a:rPr>
                        <a:t> </a:t>
                      </a:r>
                      <a:r>
                        <a:rPr sz="1100" dirty="0">
                          <a:latin typeface="Tahoma"/>
                          <a:cs typeface="Tahoma"/>
                        </a:rPr>
                        <a:t>data</a:t>
                      </a:r>
                      <a:r>
                        <a:rPr sz="1100" spc="-10" dirty="0">
                          <a:latin typeface="Tahoma"/>
                          <a:cs typeface="Tahoma"/>
                        </a:rPr>
                        <a:t> </a:t>
                      </a:r>
                      <a:r>
                        <a:rPr sz="1100" dirty="0">
                          <a:latin typeface="Tahoma"/>
                          <a:cs typeface="Tahoma"/>
                        </a:rPr>
                        <a:t>steward),</a:t>
                      </a:r>
                      <a:r>
                        <a:rPr sz="1100" spc="-15" dirty="0">
                          <a:latin typeface="Tahoma"/>
                          <a:cs typeface="Tahoma"/>
                        </a:rPr>
                        <a:t> </a:t>
                      </a:r>
                      <a:r>
                        <a:rPr sz="1100" dirty="0">
                          <a:latin typeface="Tahoma"/>
                          <a:cs typeface="Tahoma"/>
                        </a:rPr>
                        <a:t>and</a:t>
                      </a:r>
                      <a:r>
                        <a:rPr sz="1100" spc="-10" dirty="0">
                          <a:latin typeface="Tahoma"/>
                          <a:cs typeface="Tahoma"/>
                        </a:rPr>
                        <a:t> </a:t>
                      </a:r>
                      <a:r>
                        <a:rPr sz="1100" dirty="0">
                          <a:latin typeface="Tahoma"/>
                          <a:cs typeface="Tahoma"/>
                        </a:rPr>
                        <a:t>those</a:t>
                      </a:r>
                      <a:r>
                        <a:rPr sz="1100" spc="-15" dirty="0">
                          <a:latin typeface="Tahoma"/>
                          <a:cs typeface="Tahoma"/>
                        </a:rPr>
                        <a:t> </a:t>
                      </a:r>
                      <a:r>
                        <a:rPr sz="1100" dirty="0">
                          <a:latin typeface="Tahoma"/>
                          <a:cs typeface="Tahoma"/>
                        </a:rPr>
                        <a:t>with a</a:t>
                      </a:r>
                      <a:r>
                        <a:rPr sz="1100" spc="-5" dirty="0">
                          <a:latin typeface="Tahoma"/>
                          <a:cs typeface="Tahoma"/>
                        </a:rPr>
                        <a:t> </a:t>
                      </a:r>
                      <a:r>
                        <a:rPr sz="1100" dirty="0">
                          <a:latin typeface="Tahoma"/>
                          <a:cs typeface="Tahoma"/>
                        </a:rPr>
                        <a:t>keen</a:t>
                      </a:r>
                      <a:r>
                        <a:rPr sz="1100" spc="-20" dirty="0">
                          <a:latin typeface="Tahoma"/>
                          <a:cs typeface="Tahoma"/>
                        </a:rPr>
                        <a:t> </a:t>
                      </a:r>
                      <a:r>
                        <a:rPr sz="1100" spc="-10" dirty="0">
                          <a:latin typeface="Tahoma"/>
                          <a:cs typeface="Tahoma"/>
                        </a:rPr>
                        <a:t>interest </a:t>
                      </a:r>
                      <a:r>
                        <a:rPr sz="1100" dirty="0">
                          <a:latin typeface="Tahoma"/>
                          <a:cs typeface="Tahoma"/>
                        </a:rPr>
                        <a:t>in</a:t>
                      </a:r>
                      <a:r>
                        <a:rPr sz="1100" spc="-15" dirty="0">
                          <a:latin typeface="Tahoma"/>
                          <a:cs typeface="Tahoma"/>
                        </a:rPr>
                        <a:t> </a:t>
                      </a:r>
                      <a:r>
                        <a:rPr sz="1100" dirty="0">
                          <a:latin typeface="Tahoma"/>
                          <a:cs typeface="Tahoma"/>
                        </a:rPr>
                        <a:t>data,</a:t>
                      </a:r>
                      <a:r>
                        <a:rPr sz="1100" spc="-10" dirty="0">
                          <a:latin typeface="Tahoma"/>
                          <a:cs typeface="Tahoma"/>
                        </a:rPr>
                        <a:t> </a:t>
                      </a:r>
                      <a:r>
                        <a:rPr sz="1100" dirty="0">
                          <a:latin typeface="Tahoma"/>
                          <a:cs typeface="Tahoma"/>
                        </a:rPr>
                        <a:t>the</a:t>
                      </a:r>
                      <a:r>
                        <a:rPr sz="1100" spc="-20" dirty="0">
                          <a:latin typeface="Tahoma"/>
                          <a:cs typeface="Tahoma"/>
                        </a:rPr>
                        <a:t> </a:t>
                      </a:r>
                      <a:r>
                        <a:rPr sz="1100" dirty="0">
                          <a:latin typeface="Tahoma"/>
                          <a:cs typeface="Tahoma"/>
                        </a:rPr>
                        <a:t>Essential</a:t>
                      </a:r>
                      <a:r>
                        <a:rPr sz="1100" spc="-20" dirty="0">
                          <a:latin typeface="Tahoma"/>
                          <a:cs typeface="Tahoma"/>
                        </a:rPr>
                        <a:t> </a:t>
                      </a:r>
                      <a:r>
                        <a:rPr sz="1100" dirty="0">
                          <a:latin typeface="Tahoma"/>
                          <a:cs typeface="Tahoma"/>
                        </a:rPr>
                        <a:t>Subscription</a:t>
                      </a:r>
                      <a:r>
                        <a:rPr sz="1100" spc="-30" dirty="0">
                          <a:latin typeface="Tahoma"/>
                          <a:cs typeface="Tahoma"/>
                        </a:rPr>
                        <a:t> </a:t>
                      </a:r>
                      <a:r>
                        <a:rPr sz="1100" dirty="0">
                          <a:latin typeface="Tahoma"/>
                          <a:cs typeface="Tahoma"/>
                        </a:rPr>
                        <a:t>is</a:t>
                      </a:r>
                      <a:r>
                        <a:rPr sz="1100" spc="-5" dirty="0">
                          <a:latin typeface="Tahoma"/>
                          <a:cs typeface="Tahoma"/>
                        </a:rPr>
                        <a:t> </a:t>
                      </a:r>
                      <a:r>
                        <a:rPr sz="1100" dirty="0">
                          <a:latin typeface="Tahoma"/>
                          <a:cs typeface="Tahoma"/>
                        </a:rPr>
                        <a:t>an</a:t>
                      </a:r>
                      <a:r>
                        <a:rPr sz="1100" spc="-20" dirty="0">
                          <a:latin typeface="Tahoma"/>
                          <a:cs typeface="Tahoma"/>
                        </a:rPr>
                        <a:t> </a:t>
                      </a:r>
                      <a:r>
                        <a:rPr sz="1100" dirty="0">
                          <a:latin typeface="Tahoma"/>
                          <a:cs typeface="Tahoma"/>
                        </a:rPr>
                        <a:t>something</a:t>
                      </a:r>
                      <a:r>
                        <a:rPr sz="1100" spc="-25" dirty="0">
                          <a:latin typeface="Tahoma"/>
                          <a:cs typeface="Tahoma"/>
                        </a:rPr>
                        <a:t> </a:t>
                      </a:r>
                      <a:r>
                        <a:rPr sz="1100" spc="-10" dirty="0">
                          <a:latin typeface="Tahoma"/>
                          <a:cs typeface="Tahoma"/>
                        </a:rPr>
                        <a:t>gateway </a:t>
                      </a:r>
                      <a:r>
                        <a:rPr sz="1100" dirty="0">
                          <a:latin typeface="Tahoma"/>
                          <a:cs typeface="Tahoma"/>
                        </a:rPr>
                        <a:t>to</a:t>
                      </a:r>
                      <a:r>
                        <a:rPr sz="1100" spc="-10" dirty="0">
                          <a:latin typeface="Tahoma"/>
                          <a:cs typeface="Tahoma"/>
                        </a:rPr>
                        <a:t> </a:t>
                      </a:r>
                      <a:r>
                        <a:rPr sz="1100" dirty="0">
                          <a:latin typeface="Tahoma"/>
                          <a:cs typeface="Tahoma"/>
                        </a:rPr>
                        <a:t>stay</a:t>
                      </a:r>
                      <a:r>
                        <a:rPr sz="1100" spc="-10" dirty="0">
                          <a:latin typeface="Tahoma"/>
                          <a:cs typeface="Tahoma"/>
                        </a:rPr>
                        <a:t> </a:t>
                      </a:r>
                      <a:r>
                        <a:rPr sz="1100" dirty="0">
                          <a:latin typeface="Tahoma"/>
                          <a:cs typeface="Tahoma"/>
                        </a:rPr>
                        <a:t>abreast</a:t>
                      </a:r>
                      <a:r>
                        <a:rPr sz="1100" spc="-20" dirty="0">
                          <a:latin typeface="Tahoma"/>
                          <a:cs typeface="Tahoma"/>
                        </a:rPr>
                        <a:t> </a:t>
                      </a:r>
                      <a:r>
                        <a:rPr sz="1100" dirty="0">
                          <a:latin typeface="Tahoma"/>
                          <a:cs typeface="Tahoma"/>
                        </a:rPr>
                        <a:t>of</a:t>
                      </a:r>
                      <a:r>
                        <a:rPr sz="1100" spc="-15" dirty="0">
                          <a:latin typeface="Tahoma"/>
                          <a:cs typeface="Tahoma"/>
                        </a:rPr>
                        <a:t> </a:t>
                      </a:r>
                      <a:r>
                        <a:rPr sz="1100" dirty="0">
                          <a:latin typeface="Tahoma"/>
                          <a:cs typeface="Tahoma"/>
                        </a:rPr>
                        <a:t>the</a:t>
                      </a:r>
                      <a:r>
                        <a:rPr sz="1100" spc="-15" dirty="0">
                          <a:latin typeface="Tahoma"/>
                          <a:cs typeface="Tahoma"/>
                        </a:rPr>
                        <a:t> </a:t>
                      </a:r>
                      <a:r>
                        <a:rPr sz="1100" dirty="0">
                          <a:latin typeface="Tahoma"/>
                          <a:cs typeface="Tahoma"/>
                        </a:rPr>
                        <a:t>latest</a:t>
                      </a:r>
                      <a:r>
                        <a:rPr sz="1100" spc="-20" dirty="0">
                          <a:latin typeface="Tahoma"/>
                          <a:cs typeface="Tahoma"/>
                        </a:rPr>
                        <a:t> </a:t>
                      </a:r>
                      <a:r>
                        <a:rPr sz="1100" dirty="0">
                          <a:latin typeface="Tahoma"/>
                          <a:cs typeface="Tahoma"/>
                        </a:rPr>
                        <a:t>industry</a:t>
                      </a:r>
                      <a:r>
                        <a:rPr sz="1100" spc="-15" dirty="0">
                          <a:latin typeface="Tahoma"/>
                          <a:cs typeface="Tahoma"/>
                        </a:rPr>
                        <a:t> </a:t>
                      </a:r>
                      <a:r>
                        <a:rPr sz="1100" dirty="0">
                          <a:latin typeface="Tahoma"/>
                          <a:cs typeface="Tahoma"/>
                        </a:rPr>
                        <a:t>trends</a:t>
                      </a:r>
                      <a:r>
                        <a:rPr sz="1100" spc="-15" dirty="0">
                          <a:latin typeface="Tahoma"/>
                          <a:cs typeface="Tahoma"/>
                        </a:rPr>
                        <a:t> </a:t>
                      </a:r>
                      <a:r>
                        <a:rPr sz="1100" dirty="0">
                          <a:latin typeface="Tahoma"/>
                          <a:cs typeface="Tahoma"/>
                        </a:rPr>
                        <a:t>and</a:t>
                      </a:r>
                      <a:r>
                        <a:rPr sz="1100" spc="-20" dirty="0">
                          <a:latin typeface="Tahoma"/>
                          <a:cs typeface="Tahoma"/>
                        </a:rPr>
                        <a:t> </a:t>
                      </a:r>
                      <a:r>
                        <a:rPr sz="1100" spc="-10" dirty="0">
                          <a:latin typeface="Tahoma"/>
                          <a:cs typeface="Tahoma"/>
                        </a:rPr>
                        <a:t>broaden </a:t>
                      </a:r>
                      <a:r>
                        <a:rPr sz="1100" dirty="0">
                          <a:latin typeface="Tahoma"/>
                          <a:cs typeface="Tahoma"/>
                        </a:rPr>
                        <a:t>your</a:t>
                      </a:r>
                      <a:r>
                        <a:rPr sz="1100" spc="-20" dirty="0">
                          <a:latin typeface="Tahoma"/>
                          <a:cs typeface="Tahoma"/>
                        </a:rPr>
                        <a:t> </a:t>
                      </a:r>
                      <a:r>
                        <a:rPr sz="1100" dirty="0">
                          <a:latin typeface="Tahoma"/>
                          <a:cs typeface="Tahoma"/>
                        </a:rPr>
                        <a:t>knowledge</a:t>
                      </a:r>
                      <a:r>
                        <a:rPr sz="1100" spc="-25" dirty="0">
                          <a:latin typeface="Tahoma"/>
                          <a:cs typeface="Tahoma"/>
                        </a:rPr>
                        <a:t> </a:t>
                      </a:r>
                      <a:r>
                        <a:rPr sz="1100" spc="-10" dirty="0">
                          <a:latin typeface="Tahoma"/>
                          <a:cs typeface="Tahoma"/>
                        </a:rPr>
                        <a:t>horizon.</a:t>
                      </a:r>
                      <a:endParaRPr sz="1100">
                        <a:latin typeface="Tahoma"/>
                        <a:cs typeface="Tahoma"/>
                      </a:endParaRPr>
                    </a:p>
                  </a:txBody>
                  <a:tcPr marL="0" marR="0" marT="676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tc>
                  <a:txBody>
                    <a:bodyPr/>
                    <a:lstStyle/>
                    <a:p>
                      <a:pPr>
                        <a:lnSpc>
                          <a:spcPct val="100000"/>
                        </a:lnSpc>
                      </a:pPr>
                      <a:endParaRPr sz="1100">
                        <a:latin typeface="Times New Roman"/>
                        <a:cs typeface="Times New Roman"/>
                      </a:endParaRPr>
                    </a:p>
                    <a:p>
                      <a:pPr>
                        <a:lnSpc>
                          <a:spcPct val="100000"/>
                        </a:lnSpc>
                        <a:spcBef>
                          <a:spcPts val="425"/>
                        </a:spcBef>
                      </a:pPr>
                      <a:endParaRPr sz="1100">
                        <a:latin typeface="Times New Roman"/>
                        <a:cs typeface="Times New Roman"/>
                      </a:endParaRPr>
                    </a:p>
                    <a:p>
                      <a:pPr algn="ctr">
                        <a:lnSpc>
                          <a:spcPct val="100000"/>
                        </a:lnSpc>
                      </a:pPr>
                      <a:r>
                        <a:rPr sz="1100" spc="-20" dirty="0">
                          <a:latin typeface="Tahoma"/>
                          <a:cs typeface="Tahoma"/>
                        </a:rPr>
                        <a:t>$399</a:t>
                      </a:r>
                      <a:endParaRPr sz="1100">
                        <a:latin typeface="Tahoma"/>
                        <a:cs typeface="Tahom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DD2"/>
                    </a:solidFill>
                  </a:tcPr>
                </a:tc>
                <a:extLst>
                  <a:ext uri="{0D108BD9-81ED-4DB2-BD59-A6C34878D82A}">
                    <a16:rowId xmlns:a16="http://schemas.microsoft.com/office/drawing/2014/main" val="10005"/>
                  </a:ext>
                </a:extLst>
              </a:tr>
              <a:tr h="1533525">
                <a:tc gridSpan="5">
                  <a:txBody>
                    <a:bodyPr/>
                    <a:lstStyle/>
                    <a:p>
                      <a:pPr algn="ctr">
                        <a:lnSpc>
                          <a:spcPct val="100000"/>
                        </a:lnSpc>
                        <a:spcBef>
                          <a:spcPts val="635"/>
                        </a:spcBef>
                      </a:pPr>
                      <a:r>
                        <a:rPr sz="1500" b="1" spc="-10" dirty="0">
                          <a:solidFill>
                            <a:srgbClr val="FFFFFF"/>
                          </a:solidFill>
                          <a:latin typeface="Tahoma"/>
                          <a:cs typeface="Tahoma"/>
                        </a:rPr>
                        <a:t>Includes:</a:t>
                      </a:r>
                      <a:endParaRPr sz="1500">
                        <a:latin typeface="Tahoma"/>
                        <a:cs typeface="Tahoma"/>
                      </a:endParaRPr>
                    </a:p>
                    <a:p>
                      <a:pPr algn="ctr">
                        <a:lnSpc>
                          <a:spcPct val="100000"/>
                        </a:lnSpc>
                      </a:pPr>
                      <a:r>
                        <a:rPr sz="1500" dirty="0">
                          <a:solidFill>
                            <a:srgbClr val="FFFFFF"/>
                          </a:solidFill>
                          <a:latin typeface="Tahoma"/>
                          <a:cs typeface="Tahoma"/>
                        </a:rPr>
                        <a:t>12</a:t>
                      </a:r>
                      <a:r>
                        <a:rPr sz="1500" spc="-20" dirty="0">
                          <a:solidFill>
                            <a:srgbClr val="FFFFFF"/>
                          </a:solidFill>
                          <a:latin typeface="Tahoma"/>
                          <a:cs typeface="Tahoma"/>
                        </a:rPr>
                        <a:t> </a:t>
                      </a:r>
                      <a:r>
                        <a:rPr sz="1500" dirty="0">
                          <a:solidFill>
                            <a:srgbClr val="FFFFFF"/>
                          </a:solidFill>
                          <a:latin typeface="Tahoma"/>
                          <a:cs typeface="Tahoma"/>
                        </a:rPr>
                        <a:t>hours</a:t>
                      </a:r>
                      <a:r>
                        <a:rPr sz="1500" spc="-15" dirty="0">
                          <a:solidFill>
                            <a:srgbClr val="FFFFFF"/>
                          </a:solidFill>
                          <a:latin typeface="Tahoma"/>
                          <a:cs typeface="Tahoma"/>
                        </a:rPr>
                        <a:t> </a:t>
                      </a:r>
                      <a:r>
                        <a:rPr sz="1500" dirty="0">
                          <a:solidFill>
                            <a:srgbClr val="FFFFFF"/>
                          </a:solidFill>
                          <a:latin typeface="Tahoma"/>
                          <a:cs typeface="Tahoma"/>
                        </a:rPr>
                        <a:t>with</a:t>
                      </a:r>
                      <a:r>
                        <a:rPr sz="1500" spc="-25" dirty="0">
                          <a:solidFill>
                            <a:srgbClr val="FFFFFF"/>
                          </a:solidFill>
                          <a:latin typeface="Tahoma"/>
                          <a:cs typeface="Tahoma"/>
                        </a:rPr>
                        <a:t> SME</a:t>
                      </a:r>
                      <a:endParaRPr sz="1500">
                        <a:latin typeface="Tahoma"/>
                        <a:cs typeface="Tahoma"/>
                      </a:endParaRPr>
                    </a:p>
                    <a:p>
                      <a:pPr algn="ctr">
                        <a:lnSpc>
                          <a:spcPct val="100000"/>
                        </a:lnSpc>
                      </a:pPr>
                      <a:r>
                        <a:rPr sz="1500" b="1" spc="-10" dirty="0">
                          <a:solidFill>
                            <a:srgbClr val="FFFFFF"/>
                          </a:solidFill>
                          <a:latin typeface="Tahoma"/>
                          <a:cs typeface="Tahoma"/>
                        </a:rPr>
                        <a:t>Add-</a:t>
                      </a:r>
                      <a:r>
                        <a:rPr sz="1500" b="1" spc="-20" dirty="0">
                          <a:solidFill>
                            <a:srgbClr val="FFFFFF"/>
                          </a:solidFill>
                          <a:latin typeface="Tahoma"/>
                          <a:cs typeface="Tahoma"/>
                        </a:rPr>
                        <a:t>ons:</a:t>
                      </a:r>
                      <a:endParaRPr sz="1500">
                        <a:latin typeface="Tahoma"/>
                        <a:cs typeface="Tahoma"/>
                      </a:endParaRPr>
                    </a:p>
                    <a:p>
                      <a:pPr marL="1414780" marR="1407795" algn="ctr">
                        <a:lnSpc>
                          <a:spcPct val="100000"/>
                        </a:lnSpc>
                      </a:pPr>
                      <a:r>
                        <a:rPr sz="1500" dirty="0">
                          <a:solidFill>
                            <a:srgbClr val="FFFFFF"/>
                          </a:solidFill>
                          <a:latin typeface="Tahoma"/>
                          <a:cs typeface="Tahoma"/>
                        </a:rPr>
                        <a:t>Additional</a:t>
                      </a:r>
                      <a:r>
                        <a:rPr sz="1500" spc="-45" dirty="0">
                          <a:solidFill>
                            <a:srgbClr val="FFFFFF"/>
                          </a:solidFill>
                          <a:latin typeface="Tahoma"/>
                          <a:cs typeface="Tahoma"/>
                        </a:rPr>
                        <a:t> </a:t>
                      </a:r>
                      <a:r>
                        <a:rPr sz="1500" dirty="0">
                          <a:solidFill>
                            <a:srgbClr val="FFFFFF"/>
                          </a:solidFill>
                          <a:latin typeface="Tahoma"/>
                          <a:cs typeface="Tahoma"/>
                        </a:rPr>
                        <a:t>Conference</a:t>
                      </a:r>
                      <a:r>
                        <a:rPr sz="1500" spc="-40" dirty="0">
                          <a:solidFill>
                            <a:srgbClr val="FFFFFF"/>
                          </a:solidFill>
                          <a:latin typeface="Tahoma"/>
                          <a:cs typeface="Tahoma"/>
                        </a:rPr>
                        <a:t> </a:t>
                      </a:r>
                      <a:r>
                        <a:rPr sz="1500" dirty="0">
                          <a:solidFill>
                            <a:srgbClr val="FFFFFF"/>
                          </a:solidFill>
                          <a:latin typeface="Tahoma"/>
                          <a:cs typeface="Tahoma"/>
                        </a:rPr>
                        <a:t>Passes</a:t>
                      </a:r>
                      <a:r>
                        <a:rPr sz="1500" spc="-30" dirty="0">
                          <a:solidFill>
                            <a:srgbClr val="FFFFFF"/>
                          </a:solidFill>
                          <a:latin typeface="Tahoma"/>
                          <a:cs typeface="Tahoma"/>
                        </a:rPr>
                        <a:t> </a:t>
                      </a:r>
                      <a:r>
                        <a:rPr sz="1500" dirty="0">
                          <a:solidFill>
                            <a:srgbClr val="FFFFFF"/>
                          </a:solidFill>
                          <a:latin typeface="Tahoma"/>
                          <a:cs typeface="Tahoma"/>
                        </a:rPr>
                        <a:t>@</a:t>
                      </a:r>
                      <a:r>
                        <a:rPr sz="1500" spc="-25" dirty="0">
                          <a:solidFill>
                            <a:srgbClr val="FFFFFF"/>
                          </a:solidFill>
                          <a:latin typeface="Tahoma"/>
                          <a:cs typeface="Tahoma"/>
                        </a:rPr>
                        <a:t> </a:t>
                      </a:r>
                      <a:r>
                        <a:rPr sz="1500" dirty="0">
                          <a:solidFill>
                            <a:srgbClr val="FFFFFF"/>
                          </a:solidFill>
                          <a:latin typeface="Tahoma"/>
                          <a:cs typeface="Tahoma"/>
                        </a:rPr>
                        <a:t>30%</a:t>
                      </a:r>
                      <a:r>
                        <a:rPr sz="1500" spc="-20" dirty="0">
                          <a:solidFill>
                            <a:srgbClr val="FFFFFF"/>
                          </a:solidFill>
                          <a:latin typeface="Tahoma"/>
                          <a:cs typeface="Tahoma"/>
                        </a:rPr>
                        <a:t> </a:t>
                      </a:r>
                      <a:r>
                        <a:rPr sz="1500" spc="-25" dirty="0">
                          <a:solidFill>
                            <a:srgbClr val="FFFFFF"/>
                          </a:solidFill>
                          <a:latin typeface="Tahoma"/>
                          <a:cs typeface="Tahoma"/>
                        </a:rPr>
                        <a:t>off </a:t>
                      </a:r>
                      <a:r>
                        <a:rPr sz="1500" dirty="0">
                          <a:solidFill>
                            <a:srgbClr val="FFFFFF"/>
                          </a:solidFill>
                          <a:latin typeface="Tahoma"/>
                          <a:cs typeface="Tahoma"/>
                        </a:rPr>
                        <a:t>Additional</a:t>
                      </a:r>
                      <a:r>
                        <a:rPr sz="1500" spc="-65" dirty="0">
                          <a:solidFill>
                            <a:srgbClr val="FFFFFF"/>
                          </a:solidFill>
                          <a:latin typeface="Tahoma"/>
                          <a:cs typeface="Tahoma"/>
                        </a:rPr>
                        <a:t> </a:t>
                      </a:r>
                      <a:r>
                        <a:rPr sz="1500" dirty="0">
                          <a:solidFill>
                            <a:srgbClr val="FFFFFF"/>
                          </a:solidFill>
                          <a:latin typeface="Tahoma"/>
                          <a:cs typeface="Tahoma"/>
                        </a:rPr>
                        <a:t>ILTs</a:t>
                      </a:r>
                      <a:r>
                        <a:rPr sz="1500" spc="-30" dirty="0">
                          <a:solidFill>
                            <a:srgbClr val="FFFFFF"/>
                          </a:solidFill>
                          <a:latin typeface="Tahoma"/>
                          <a:cs typeface="Tahoma"/>
                        </a:rPr>
                        <a:t> </a:t>
                      </a:r>
                      <a:r>
                        <a:rPr sz="1500" dirty="0">
                          <a:solidFill>
                            <a:srgbClr val="FFFFFF"/>
                          </a:solidFill>
                          <a:latin typeface="Tahoma"/>
                          <a:cs typeface="Tahoma"/>
                        </a:rPr>
                        <a:t>@30%</a:t>
                      </a:r>
                      <a:r>
                        <a:rPr sz="1500" spc="-30" dirty="0">
                          <a:solidFill>
                            <a:srgbClr val="FFFFFF"/>
                          </a:solidFill>
                          <a:latin typeface="Tahoma"/>
                          <a:cs typeface="Tahoma"/>
                        </a:rPr>
                        <a:t> </a:t>
                      </a:r>
                      <a:r>
                        <a:rPr sz="1500" spc="-25" dirty="0">
                          <a:solidFill>
                            <a:srgbClr val="FFFFFF"/>
                          </a:solidFill>
                          <a:latin typeface="Tahoma"/>
                          <a:cs typeface="Tahoma"/>
                        </a:rPr>
                        <a:t>off</a:t>
                      </a:r>
                      <a:endParaRPr sz="1500">
                        <a:latin typeface="Tahoma"/>
                        <a:cs typeface="Tahoma"/>
                      </a:endParaRPr>
                    </a:p>
                    <a:p>
                      <a:pPr algn="ctr">
                        <a:lnSpc>
                          <a:spcPct val="100000"/>
                        </a:lnSpc>
                      </a:pPr>
                      <a:r>
                        <a:rPr sz="1500" dirty="0">
                          <a:solidFill>
                            <a:srgbClr val="FFFFFF"/>
                          </a:solidFill>
                          <a:latin typeface="Tahoma"/>
                          <a:cs typeface="Tahoma"/>
                        </a:rPr>
                        <a:t>Buy</a:t>
                      </a:r>
                      <a:r>
                        <a:rPr sz="1500" spc="-15" dirty="0">
                          <a:solidFill>
                            <a:srgbClr val="FFFFFF"/>
                          </a:solidFill>
                          <a:latin typeface="Tahoma"/>
                          <a:cs typeface="Tahoma"/>
                        </a:rPr>
                        <a:t> </a:t>
                      </a:r>
                      <a:r>
                        <a:rPr sz="1500" dirty="0">
                          <a:solidFill>
                            <a:srgbClr val="FFFFFF"/>
                          </a:solidFill>
                          <a:latin typeface="Tahoma"/>
                          <a:cs typeface="Tahoma"/>
                        </a:rPr>
                        <a:t>two</a:t>
                      </a:r>
                      <a:r>
                        <a:rPr sz="1500" spc="-25" dirty="0">
                          <a:solidFill>
                            <a:srgbClr val="FFFFFF"/>
                          </a:solidFill>
                          <a:latin typeface="Tahoma"/>
                          <a:cs typeface="Tahoma"/>
                        </a:rPr>
                        <a:t> </a:t>
                      </a:r>
                      <a:r>
                        <a:rPr sz="1500" dirty="0">
                          <a:solidFill>
                            <a:srgbClr val="FFFFFF"/>
                          </a:solidFill>
                          <a:latin typeface="Tahoma"/>
                          <a:cs typeface="Tahoma"/>
                        </a:rPr>
                        <a:t>or</a:t>
                      </a:r>
                      <a:r>
                        <a:rPr sz="1500" spc="-20" dirty="0">
                          <a:solidFill>
                            <a:srgbClr val="FFFFFF"/>
                          </a:solidFill>
                          <a:latin typeface="Tahoma"/>
                          <a:cs typeface="Tahoma"/>
                        </a:rPr>
                        <a:t> </a:t>
                      </a:r>
                      <a:r>
                        <a:rPr sz="1500" dirty="0">
                          <a:solidFill>
                            <a:srgbClr val="FFFFFF"/>
                          </a:solidFill>
                          <a:latin typeface="Tahoma"/>
                          <a:cs typeface="Tahoma"/>
                        </a:rPr>
                        <a:t>more</a:t>
                      </a:r>
                      <a:r>
                        <a:rPr sz="1500" spc="-30" dirty="0">
                          <a:solidFill>
                            <a:srgbClr val="FFFFFF"/>
                          </a:solidFill>
                          <a:latin typeface="Tahoma"/>
                          <a:cs typeface="Tahoma"/>
                        </a:rPr>
                        <a:t> </a:t>
                      </a:r>
                      <a:r>
                        <a:rPr sz="1500" dirty="0">
                          <a:solidFill>
                            <a:srgbClr val="FFFFFF"/>
                          </a:solidFill>
                          <a:latin typeface="Tahoma"/>
                          <a:cs typeface="Tahoma"/>
                        </a:rPr>
                        <a:t>T3</a:t>
                      </a:r>
                      <a:r>
                        <a:rPr sz="1500" spc="-10" dirty="0">
                          <a:solidFill>
                            <a:srgbClr val="FFFFFF"/>
                          </a:solidFill>
                          <a:latin typeface="Tahoma"/>
                          <a:cs typeface="Tahoma"/>
                        </a:rPr>
                        <a:t> </a:t>
                      </a:r>
                      <a:r>
                        <a:rPr sz="1500" dirty="0">
                          <a:solidFill>
                            <a:srgbClr val="FFFFFF"/>
                          </a:solidFill>
                          <a:latin typeface="Tahoma"/>
                          <a:cs typeface="Tahoma"/>
                        </a:rPr>
                        <a:t>Bundles,</a:t>
                      </a:r>
                      <a:r>
                        <a:rPr sz="1500" spc="-15" dirty="0">
                          <a:solidFill>
                            <a:srgbClr val="FFFFFF"/>
                          </a:solidFill>
                          <a:latin typeface="Tahoma"/>
                          <a:cs typeface="Tahoma"/>
                        </a:rPr>
                        <a:t> </a:t>
                      </a:r>
                      <a:r>
                        <a:rPr sz="1500" dirty="0">
                          <a:solidFill>
                            <a:srgbClr val="FFFFFF"/>
                          </a:solidFill>
                          <a:latin typeface="Tahoma"/>
                          <a:cs typeface="Tahoma"/>
                        </a:rPr>
                        <a:t>get</a:t>
                      </a:r>
                      <a:r>
                        <a:rPr sz="1500" spc="-15" dirty="0">
                          <a:solidFill>
                            <a:srgbClr val="FFFFFF"/>
                          </a:solidFill>
                          <a:latin typeface="Tahoma"/>
                          <a:cs typeface="Tahoma"/>
                        </a:rPr>
                        <a:t> </a:t>
                      </a:r>
                      <a:r>
                        <a:rPr sz="1500" dirty="0">
                          <a:solidFill>
                            <a:srgbClr val="FFFFFF"/>
                          </a:solidFill>
                          <a:latin typeface="Tahoma"/>
                          <a:cs typeface="Tahoma"/>
                        </a:rPr>
                        <a:t>What</a:t>
                      </a:r>
                      <a:r>
                        <a:rPr sz="1500" spc="-20" dirty="0">
                          <a:solidFill>
                            <a:srgbClr val="FFFFFF"/>
                          </a:solidFill>
                          <a:latin typeface="Tahoma"/>
                          <a:cs typeface="Tahoma"/>
                        </a:rPr>
                        <a:t> </a:t>
                      </a:r>
                      <a:r>
                        <a:rPr sz="1500" dirty="0">
                          <a:solidFill>
                            <a:srgbClr val="FFFFFF"/>
                          </a:solidFill>
                          <a:latin typeface="Tahoma"/>
                          <a:cs typeface="Tahoma"/>
                        </a:rPr>
                        <a:t>is</a:t>
                      </a:r>
                      <a:r>
                        <a:rPr sz="1500" spc="-10" dirty="0">
                          <a:solidFill>
                            <a:srgbClr val="FFFFFF"/>
                          </a:solidFill>
                          <a:latin typeface="Tahoma"/>
                          <a:cs typeface="Tahoma"/>
                        </a:rPr>
                        <a:t> </a:t>
                      </a:r>
                      <a:r>
                        <a:rPr sz="1500" dirty="0">
                          <a:solidFill>
                            <a:srgbClr val="FFFFFF"/>
                          </a:solidFill>
                          <a:latin typeface="Tahoma"/>
                          <a:cs typeface="Tahoma"/>
                        </a:rPr>
                        <a:t>bundle</a:t>
                      </a:r>
                      <a:r>
                        <a:rPr sz="1500" spc="-15" dirty="0">
                          <a:solidFill>
                            <a:srgbClr val="FFFFFF"/>
                          </a:solidFill>
                          <a:latin typeface="Tahoma"/>
                          <a:cs typeface="Tahoma"/>
                        </a:rPr>
                        <a:t> </a:t>
                      </a:r>
                      <a:r>
                        <a:rPr sz="1500" dirty="0">
                          <a:solidFill>
                            <a:srgbClr val="FFFFFF"/>
                          </a:solidFill>
                          <a:latin typeface="Tahoma"/>
                          <a:cs typeface="Tahoma"/>
                        </a:rPr>
                        <a:t>for</a:t>
                      </a:r>
                      <a:r>
                        <a:rPr sz="1500" spc="-25" dirty="0">
                          <a:solidFill>
                            <a:srgbClr val="FFFFFF"/>
                          </a:solidFill>
                          <a:latin typeface="Tahoma"/>
                          <a:cs typeface="Tahoma"/>
                        </a:rPr>
                        <a:t> </a:t>
                      </a:r>
                      <a:r>
                        <a:rPr sz="1500" dirty="0">
                          <a:solidFill>
                            <a:srgbClr val="FFFFFF"/>
                          </a:solidFill>
                          <a:latin typeface="Tahoma"/>
                          <a:cs typeface="Tahoma"/>
                        </a:rPr>
                        <a:t>all</a:t>
                      </a:r>
                      <a:r>
                        <a:rPr sz="1500" spc="-25" dirty="0">
                          <a:solidFill>
                            <a:srgbClr val="FFFFFF"/>
                          </a:solidFill>
                          <a:latin typeface="Tahoma"/>
                          <a:cs typeface="Tahoma"/>
                        </a:rPr>
                        <a:t> </a:t>
                      </a:r>
                      <a:r>
                        <a:rPr sz="1500" dirty="0">
                          <a:solidFill>
                            <a:srgbClr val="FFFFFF"/>
                          </a:solidFill>
                          <a:latin typeface="Tahoma"/>
                          <a:cs typeface="Tahoma"/>
                        </a:rPr>
                        <a:t>staff</a:t>
                      </a:r>
                      <a:r>
                        <a:rPr sz="1500" spc="-25" dirty="0">
                          <a:solidFill>
                            <a:srgbClr val="FFFFFF"/>
                          </a:solidFill>
                          <a:latin typeface="Tahoma"/>
                          <a:cs typeface="Tahoma"/>
                        </a:rPr>
                        <a:t> </a:t>
                      </a:r>
                      <a:r>
                        <a:rPr sz="1500" dirty="0">
                          <a:solidFill>
                            <a:srgbClr val="FFFFFF"/>
                          </a:solidFill>
                          <a:latin typeface="Tahoma"/>
                          <a:cs typeface="Tahoma"/>
                        </a:rPr>
                        <a:t>hosted</a:t>
                      </a:r>
                      <a:r>
                        <a:rPr sz="1500" spc="-25" dirty="0">
                          <a:solidFill>
                            <a:srgbClr val="FFFFFF"/>
                          </a:solidFill>
                          <a:latin typeface="Tahoma"/>
                          <a:cs typeface="Tahoma"/>
                        </a:rPr>
                        <a:t> </a:t>
                      </a:r>
                      <a:r>
                        <a:rPr sz="1500" dirty="0">
                          <a:solidFill>
                            <a:srgbClr val="FFFFFF"/>
                          </a:solidFill>
                          <a:latin typeface="Tahoma"/>
                          <a:cs typeface="Tahoma"/>
                        </a:rPr>
                        <a:t>on</a:t>
                      </a:r>
                      <a:r>
                        <a:rPr sz="1500" spc="-15" dirty="0">
                          <a:solidFill>
                            <a:srgbClr val="FFFFFF"/>
                          </a:solidFill>
                          <a:latin typeface="Tahoma"/>
                          <a:cs typeface="Tahoma"/>
                        </a:rPr>
                        <a:t> </a:t>
                      </a:r>
                      <a:r>
                        <a:rPr sz="1500" dirty="0">
                          <a:solidFill>
                            <a:srgbClr val="FFFFFF"/>
                          </a:solidFill>
                          <a:latin typeface="Tahoma"/>
                          <a:cs typeface="Tahoma"/>
                        </a:rPr>
                        <a:t>your</a:t>
                      </a:r>
                      <a:r>
                        <a:rPr sz="1500" spc="-15" dirty="0">
                          <a:solidFill>
                            <a:srgbClr val="FFFFFF"/>
                          </a:solidFill>
                          <a:latin typeface="Tahoma"/>
                          <a:cs typeface="Tahoma"/>
                        </a:rPr>
                        <a:t> </a:t>
                      </a:r>
                      <a:r>
                        <a:rPr sz="1500" spc="-25" dirty="0">
                          <a:solidFill>
                            <a:srgbClr val="FFFFFF"/>
                          </a:solidFill>
                          <a:latin typeface="Tahoma"/>
                          <a:cs typeface="Tahoma"/>
                        </a:rPr>
                        <a:t>LMS</a:t>
                      </a:r>
                      <a:endParaRPr sz="1500">
                        <a:latin typeface="Tahoma"/>
                        <a:cs typeface="Tahoma"/>
                      </a:endParaRPr>
                    </a:p>
                  </a:txBody>
                  <a:tcPr marL="0" marR="0" marT="120968" marB="0">
                    <a:lnL w="28575">
                      <a:solidFill>
                        <a:srgbClr val="050F23"/>
                      </a:solidFill>
                      <a:prstDash val="solid"/>
                    </a:lnL>
                    <a:lnR w="28575">
                      <a:solidFill>
                        <a:srgbClr val="050F23"/>
                      </a:solidFill>
                      <a:prstDash val="solid"/>
                    </a:lnR>
                    <a:lnT w="12700">
                      <a:solidFill>
                        <a:srgbClr val="050F23"/>
                      </a:solidFill>
                      <a:prstDash val="solid"/>
                    </a:lnT>
                    <a:lnB w="28575">
                      <a:solidFill>
                        <a:srgbClr val="050F23"/>
                      </a:solidFill>
                      <a:prstDash val="solid"/>
                    </a:lnB>
                    <a:solidFill>
                      <a:srgbClr val="4590B8"/>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6">
                  <a:txBody>
                    <a:bodyPr/>
                    <a:lstStyle/>
                    <a:p>
                      <a:pPr>
                        <a:lnSpc>
                          <a:spcPct val="100000"/>
                        </a:lnSpc>
                      </a:pPr>
                      <a:endParaRPr sz="1100">
                        <a:latin typeface="Times New Roman"/>
                        <a:cs typeface="Times New Roman"/>
                      </a:endParaRPr>
                    </a:p>
                  </a:txBody>
                  <a:tcPr marL="0" marR="0" marT="0" marB="0">
                    <a:lnL w="28575">
                      <a:solidFill>
                        <a:srgbClr val="050F23"/>
                      </a:solidFill>
                      <a:prstDash val="solid"/>
                    </a:lnL>
                    <a:lnT w="12700">
                      <a:solidFill>
                        <a:srgbClr val="FFFFFF"/>
                      </a:solidFill>
                      <a:prstDash val="solid"/>
                    </a:lnT>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56821"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104170">
                <a:alpha val="69804"/>
              </a:srgbClr>
            </a:solidFill>
          </p:spPr>
          <p:txBody>
            <a:bodyPr/>
            <a:lstStyle/>
            <a:p>
              <a:endParaRPr lang="en-US"/>
            </a:p>
          </p:txBody>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3500"/>
                </a:lnSpc>
              </a:pPr>
              <a:endParaRPr/>
            </a:p>
          </p:txBody>
        </p:sp>
      </p:grpSp>
      <p:sp>
        <p:nvSpPr>
          <p:cNvPr id="6" name="TextBox 6"/>
          <p:cNvSpPr txBox="1"/>
          <p:nvPr/>
        </p:nvSpPr>
        <p:spPr>
          <a:xfrm>
            <a:off x="1963100" y="2576088"/>
            <a:ext cx="14475443" cy="3642023"/>
          </a:xfrm>
          <a:prstGeom prst="rect">
            <a:avLst/>
          </a:prstGeom>
        </p:spPr>
        <p:txBody>
          <a:bodyPr lIns="0" tIns="0" rIns="0" bIns="0" rtlCol="0" anchor="t">
            <a:spAutoFit/>
          </a:bodyPr>
          <a:lstStyle/>
          <a:p>
            <a:pPr algn="ctr">
              <a:lnSpc>
                <a:spcPts val="14213"/>
              </a:lnSpc>
            </a:pPr>
            <a:r>
              <a:rPr lang="en-US" sz="12253" dirty="0">
                <a:solidFill>
                  <a:srgbClr val="FFFFFF"/>
                </a:solidFill>
                <a:latin typeface="Cerebri Bold"/>
              </a:rPr>
              <a:t>Talk to me about upgrading!</a:t>
            </a:r>
          </a:p>
        </p:txBody>
      </p:sp>
      <p:grpSp>
        <p:nvGrpSpPr>
          <p:cNvPr id="7" name="Group 7"/>
          <p:cNvGrpSpPr/>
          <p:nvPr/>
        </p:nvGrpSpPr>
        <p:grpSpPr>
          <a:xfrm>
            <a:off x="6718015" y="8271351"/>
            <a:ext cx="4965612" cy="813594"/>
            <a:chOff x="0" y="0"/>
            <a:chExt cx="1307816" cy="214280"/>
          </a:xfrm>
        </p:grpSpPr>
        <p:sp>
          <p:nvSpPr>
            <p:cNvPr id="8" name="Freeform 8"/>
            <p:cNvSpPr/>
            <p:nvPr/>
          </p:nvSpPr>
          <p:spPr>
            <a:xfrm>
              <a:off x="0" y="0"/>
              <a:ext cx="1307816" cy="214280"/>
            </a:xfrm>
            <a:custGeom>
              <a:avLst/>
              <a:gdLst/>
              <a:ahLst/>
              <a:cxnLst/>
              <a:rect l="l" t="t" r="r" b="b"/>
              <a:pathLst>
                <a:path w="1307816" h="214280">
                  <a:moveTo>
                    <a:pt x="0" y="0"/>
                  </a:moveTo>
                  <a:lnTo>
                    <a:pt x="1307816" y="0"/>
                  </a:lnTo>
                  <a:lnTo>
                    <a:pt x="1307816" y="214280"/>
                  </a:lnTo>
                  <a:lnTo>
                    <a:pt x="0" y="214280"/>
                  </a:lnTo>
                  <a:close/>
                </a:path>
              </a:pathLst>
            </a:custGeom>
            <a:solidFill>
              <a:srgbClr val="CC0000"/>
            </a:solidFill>
          </p:spPr>
          <p:txBody>
            <a:bodyPr/>
            <a:lstStyle/>
            <a:p>
              <a:endParaRPr lang="en-US"/>
            </a:p>
          </p:txBody>
        </p:sp>
        <p:sp>
          <p:nvSpPr>
            <p:cNvPr id="9" name="TextBox 9"/>
            <p:cNvSpPr txBox="1"/>
            <p:nvPr/>
          </p:nvSpPr>
          <p:spPr>
            <a:xfrm>
              <a:off x="0" y="-47625"/>
              <a:ext cx="1307816" cy="261905"/>
            </a:xfrm>
            <a:prstGeom prst="rect">
              <a:avLst/>
            </a:prstGeom>
          </p:spPr>
          <p:txBody>
            <a:bodyPr lIns="50800" tIns="50800" rIns="50800" bIns="50800" rtlCol="0" anchor="ctr"/>
            <a:lstStyle/>
            <a:p>
              <a:pPr algn="ctr">
                <a:lnSpc>
                  <a:spcPts val="3500"/>
                </a:lnSpc>
              </a:pPr>
              <a:endParaRPr/>
            </a:p>
          </p:txBody>
        </p:sp>
      </p:grpSp>
      <p:sp>
        <p:nvSpPr>
          <p:cNvPr id="10" name="Freeform 10"/>
          <p:cNvSpPr/>
          <p:nvPr/>
        </p:nvSpPr>
        <p:spPr>
          <a:xfrm>
            <a:off x="6780173" y="228184"/>
            <a:ext cx="4727655" cy="1601032"/>
          </a:xfrm>
          <a:custGeom>
            <a:avLst/>
            <a:gdLst/>
            <a:ahLst/>
            <a:cxnLst/>
            <a:rect l="l" t="t" r="r" b="b"/>
            <a:pathLst>
              <a:path w="4727655" h="1601032">
                <a:moveTo>
                  <a:pt x="0" y="0"/>
                </a:moveTo>
                <a:lnTo>
                  <a:pt x="4727654" y="0"/>
                </a:lnTo>
                <a:lnTo>
                  <a:pt x="4727654" y="1601032"/>
                </a:lnTo>
                <a:lnTo>
                  <a:pt x="0" y="1601032"/>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4855722" y="7362507"/>
            <a:ext cx="8690200" cy="1722437"/>
          </a:xfrm>
          <a:prstGeom prst="rect">
            <a:avLst/>
          </a:prstGeom>
        </p:spPr>
        <p:txBody>
          <a:bodyPr lIns="0" tIns="0" rIns="0" bIns="0" rtlCol="0" anchor="t">
            <a:spAutoFit/>
          </a:bodyPr>
          <a:lstStyle/>
          <a:p>
            <a:pPr algn="ctr">
              <a:lnSpc>
                <a:spcPts val="6912"/>
              </a:lnSpc>
            </a:pPr>
            <a:r>
              <a:rPr lang="en-US" sz="4937" spc="760" dirty="0">
                <a:solidFill>
                  <a:srgbClr val="FFFFFF"/>
                </a:solidFill>
                <a:latin typeface="Cerebri Bold"/>
              </a:rPr>
              <a:t>20% OFF WITH CODE EXPERIENCE</a:t>
            </a:r>
          </a:p>
        </p:txBody>
      </p:sp>
      <p:sp>
        <p:nvSpPr>
          <p:cNvPr id="12" name="TextBox 12"/>
          <p:cNvSpPr txBox="1"/>
          <p:nvPr/>
        </p:nvSpPr>
        <p:spPr>
          <a:xfrm>
            <a:off x="6101009" y="9220200"/>
            <a:ext cx="6085981" cy="396240"/>
          </a:xfrm>
          <a:prstGeom prst="rect">
            <a:avLst/>
          </a:prstGeom>
        </p:spPr>
        <p:txBody>
          <a:bodyPr lIns="0" tIns="0" rIns="0" bIns="0" rtlCol="0" anchor="t">
            <a:spAutoFit/>
          </a:bodyPr>
          <a:lstStyle/>
          <a:p>
            <a:pPr algn="ctr">
              <a:lnSpc>
                <a:spcPts val="3360"/>
              </a:lnSpc>
            </a:pPr>
            <a:r>
              <a:rPr lang="en-US" sz="2400">
                <a:solidFill>
                  <a:srgbClr val="FFFFFF"/>
                </a:solidFill>
                <a:latin typeface="Cerebri Bold"/>
              </a:rPr>
              <a:t>TRAINING.DATAVERSITY.NET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04170"/>
        </a:solidFill>
        <a:effectLst/>
      </p:bgPr>
    </p:bg>
    <p:spTree>
      <p:nvGrpSpPr>
        <p:cNvPr id="1" name=""/>
        <p:cNvGrpSpPr/>
        <p:nvPr/>
      </p:nvGrpSpPr>
      <p:grpSpPr>
        <a:xfrm>
          <a:off x="0" y="0"/>
          <a:ext cx="0" cy="0"/>
          <a:chOff x="0" y="0"/>
          <a:chExt cx="0" cy="0"/>
        </a:xfrm>
      </p:grpSpPr>
      <p:grpSp>
        <p:nvGrpSpPr>
          <p:cNvPr id="2" name="Group 2"/>
          <p:cNvGrpSpPr/>
          <p:nvPr/>
        </p:nvGrpSpPr>
        <p:grpSpPr>
          <a:xfrm>
            <a:off x="858196" y="1077966"/>
            <a:ext cx="9124481" cy="4818907"/>
            <a:chOff x="0" y="0"/>
            <a:chExt cx="2403156" cy="1269177"/>
          </a:xfrm>
        </p:grpSpPr>
        <p:sp>
          <p:nvSpPr>
            <p:cNvPr id="3" name="Freeform 3"/>
            <p:cNvSpPr/>
            <p:nvPr/>
          </p:nvSpPr>
          <p:spPr>
            <a:xfrm>
              <a:off x="0" y="0"/>
              <a:ext cx="2403155" cy="1269177"/>
            </a:xfrm>
            <a:custGeom>
              <a:avLst/>
              <a:gdLst/>
              <a:ahLst/>
              <a:cxnLst/>
              <a:rect l="l" t="t" r="r" b="b"/>
              <a:pathLst>
                <a:path w="2403155" h="1269177">
                  <a:moveTo>
                    <a:pt x="0" y="0"/>
                  </a:moveTo>
                  <a:lnTo>
                    <a:pt x="2403155" y="0"/>
                  </a:lnTo>
                  <a:lnTo>
                    <a:pt x="2403155" y="1269177"/>
                  </a:lnTo>
                  <a:lnTo>
                    <a:pt x="0" y="1269177"/>
                  </a:lnTo>
                  <a:close/>
                </a:path>
              </a:pathLst>
            </a:custGeom>
            <a:solidFill>
              <a:srgbClr val="CC0000"/>
            </a:solidFill>
          </p:spPr>
          <p:txBody>
            <a:bodyPr/>
            <a:lstStyle/>
            <a:p>
              <a:endParaRPr lang="en-US"/>
            </a:p>
          </p:txBody>
        </p:sp>
        <p:sp>
          <p:nvSpPr>
            <p:cNvPr id="4" name="TextBox 4"/>
            <p:cNvSpPr txBox="1"/>
            <p:nvPr/>
          </p:nvSpPr>
          <p:spPr>
            <a:xfrm>
              <a:off x="0" y="-47625"/>
              <a:ext cx="2403156" cy="1316802"/>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1028700" y="1277303"/>
            <a:ext cx="8760479" cy="4420235"/>
            <a:chOff x="0" y="0"/>
            <a:chExt cx="11680639" cy="5893646"/>
          </a:xfrm>
        </p:grpSpPr>
        <p:pic>
          <p:nvPicPr>
            <p:cNvPr id="6" name="Picture 6"/>
            <p:cNvPicPr>
              <a:picLocks noChangeAspect="1"/>
            </p:cNvPicPr>
            <p:nvPr/>
          </p:nvPicPr>
          <p:blipFill>
            <a:blip r:embed="rId3"/>
            <a:srcRect l="1745" r="1745"/>
            <a:stretch>
              <a:fillRect/>
            </a:stretch>
          </p:blipFill>
          <p:spPr>
            <a:xfrm>
              <a:off x="0" y="0"/>
              <a:ext cx="5687919" cy="5893646"/>
            </a:xfrm>
            <a:prstGeom prst="rect">
              <a:avLst/>
            </a:prstGeom>
          </p:spPr>
        </p:pic>
        <p:pic>
          <p:nvPicPr>
            <p:cNvPr id="7" name="Picture 7"/>
            <p:cNvPicPr>
              <a:picLocks noChangeAspect="1"/>
            </p:cNvPicPr>
            <p:nvPr/>
          </p:nvPicPr>
          <p:blipFill>
            <a:blip r:embed="rId4"/>
            <a:srcRect l="17790" r="17790"/>
            <a:stretch>
              <a:fillRect/>
            </a:stretch>
          </p:blipFill>
          <p:spPr>
            <a:xfrm>
              <a:off x="5992719" y="0"/>
              <a:ext cx="5687919" cy="5893646"/>
            </a:xfrm>
            <a:prstGeom prst="rect">
              <a:avLst/>
            </a:prstGeom>
          </p:spPr>
        </p:pic>
      </p:grpSp>
      <p:grpSp>
        <p:nvGrpSpPr>
          <p:cNvPr id="8" name="Group 8"/>
          <p:cNvGrpSpPr/>
          <p:nvPr/>
        </p:nvGrpSpPr>
        <p:grpSpPr>
          <a:xfrm>
            <a:off x="2355037" y="5143500"/>
            <a:ext cx="4331677" cy="887791"/>
            <a:chOff x="0" y="0"/>
            <a:chExt cx="812800" cy="166586"/>
          </a:xfrm>
        </p:grpSpPr>
        <p:sp>
          <p:nvSpPr>
            <p:cNvPr id="9" name="Freeform 9"/>
            <p:cNvSpPr/>
            <p:nvPr/>
          </p:nvSpPr>
          <p:spPr>
            <a:xfrm>
              <a:off x="0" y="0"/>
              <a:ext cx="812800" cy="166586"/>
            </a:xfrm>
            <a:custGeom>
              <a:avLst/>
              <a:gdLst/>
              <a:ahLst/>
              <a:cxnLst/>
              <a:rect l="l" t="t" r="r" b="b"/>
              <a:pathLst>
                <a:path w="812800" h="166586">
                  <a:moveTo>
                    <a:pt x="0" y="0"/>
                  </a:moveTo>
                  <a:lnTo>
                    <a:pt x="812800" y="0"/>
                  </a:lnTo>
                  <a:lnTo>
                    <a:pt x="812800" y="166586"/>
                  </a:lnTo>
                  <a:lnTo>
                    <a:pt x="0" y="166586"/>
                  </a:lnTo>
                  <a:close/>
                </a:path>
              </a:pathLst>
            </a:custGeom>
            <a:solidFill>
              <a:srgbClr val="7687A7"/>
            </a:solidFill>
          </p:spPr>
          <p:txBody>
            <a:bodyPr/>
            <a:lstStyle/>
            <a:p>
              <a:endParaRPr lang="en-US"/>
            </a:p>
          </p:txBody>
        </p:sp>
        <p:sp>
          <p:nvSpPr>
            <p:cNvPr id="10" name="TextBox 10"/>
            <p:cNvSpPr txBox="1"/>
            <p:nvPr/>
          </p:nvSpPr>
          <p:spPr>
            <a:xfrm>
              <a:off x="0" y="-47625"/>
              <a:ext cx="812800" cy="214211"/>
            </a:xfrm>
            <a:prstGeom prst="rect">
              <a:avLst/>
            </a:prstGeom>
          </p:spPr>
          <p:txBody>
            <a:bodyPr lIns="50800" tIns="50800" rIns="50800" bIns="50800" rtlCol="0" anchor="ctr"/>
            <a:lstStyle/>
            <a:p>
              <a:pPr algn="ctr">
                <a:lnSpc>
                  <a:spcPts val="3500"/>
                </a:lnSpc>
              </a:pPr>
              <a:endParaRPr/>
            </a:p>
          </p:txBody>
        </p:sp>
      </p:grpSp>
      <p:sp>
        <p:nvSpPr>
          <p:cNvPr id="11" name="Freeform 11"/>
          <p:cNvSpPr/>
          <p:nvPr/>
        </p:nvSpPr>
        <p:spPr>
          <a:xfrm>
            <a:off x="1554730" y="7288565"/>
            <a:ext cx="262327" cy="262327"/>
          </a:xfrm>
          <a:custGeom>
            <a:avLst/>
            <a:gdLst/>
            <a:ahLst/>
            <a:cxnLst/>
            <a:rect l="l" t="t" r="r" b="b"/>
            <a:pathLst>
              <a:path w="262327" h="262327">
                <a:moveTo>
                  <a:pt x="0" y="0"/>
                </a:moveTo>
                <a:lnTo>
                  <a:pt x="262326" y="0"/>
                </a:lnTo>
                <a:lnTo>
                  <a:pt x="262326" y="262326"/>
                </a:lnTo>
                <a:lnTo>
                  <a:pt x="0" y="2623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1522089" y="7683431"/>
            <a:ext cx="294967" cy="294967"/>
          </a:xfrm>
          <a:custGeom>
            <a:avLst/>
            <a:gdLst/>
            <a:ahLst/>
            <a:cxnLst/>
            <a:rect l="l" t="t" r="r" b="b"/>
            <a:pathLst>
              <a:path w="294967" h="294967">
                <a:moveTo>
                  <a:pt x="0" y="0"/>
                </a:moveTo>
                <a:lnTo>
                  <a:pt x="294967" y="0"/>
                </a:lnTo>
                <a:lnTo>
                  <a:pt x="294967" y="294968"/>
                </a:lnTo>
                <a:lnTo>
                  <a:pt x="0" y="2949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1522089" y="8088512"/>
            <a:ext cx="284753" cy="284753"/>
          </a:xfrm>
          <a:custGeom>
            <a:avLst/>
            <a:gdLst/>
            <a:ahLst/>
            <a:cxnLst/>
            <a:rect l="l" t="t" r="r" b="b"/>
            <a:pathLst>
              <a:path w="284753" h="284753">
                <a:moveTo>
                  <a:pt x="0" y="0"/>
                </a:moveTo>
                <a:lnTo>
                  <a:pt x="284753" y="0"/>
                </a:lnTo>
                <a:lnTo>
                  <a:pt x="284753" y="284753"/>
                </a:lnTo>
                <a:lnTo>
                  <a:pt x="0" y="2847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14"/>
          <p:cNvSpPr txBox="1"/>
          <p:nvPr/>
        </p:nvSpPr>
        <p:spPr>
          <a:xfrm>
            <a:off x="13280788" y="7213797"/>
            <a:ext cx="4606976" cy="2518962"/>
          </a:xfrm>
          <a:prstGeom prst="rect">
            <a:avLst/>
          </a:prstGeom>
        </p:spPr>
        <p:txBody>
          <a:bodyPr lIns="0" tIns="0" rIns="0" bIns="0" rtlCol="0" anchor="t">
            <a:spAutoFit/>
          </a:bodyPr>
          <a:lstStyle/>
          <a:p>
            <a:pPr algn="l">
              <a:lnSpc>
                <a:spcPts val="9708"/>
              </a:lnSpc>
            </a:pPr>
            <a:r>
              <a:rPr lang="en-US" sz="9806">
                <a:solidFill>
                  <a:srgbClr val="FFFFFF"/>
                </a:solidFill>
                <a:latin typeface="Cerebri Bold"/>
              </a:rPr>
              <a:t>Get in touch</a:t>
            </a:r>
          </a:p>
        </p:txBody>
      </p:sp>
      <p:sp>
        <p:nvSpPr>
          <p:cNvPr id="15" name="TextBox 15"/>
          <p:cNvSpPr txBox="1"/>
          <p:nvPr/>
        </p:nvSpPr>
        <p:spPr>
          <a:xfrm>
            <a:off x="2567700" y="5272118"/>
            <a:ext cx="3906351" cy="563880"/>
          </a:xfrm>
          <a:prstGeom prst="rect">
            <a:avLst/>
          </a:prstGeom>
        </p:spPr>
        <p:txBody>
          <a:bodyPr lIns="0" tIns="0" rIns="0" bIns="0" rtlCol="0" anchor="t">
            <a:spAutoFit/>
          </a:bodyPr>
          <a:lstStyle/>
          <a:p>
            <a:pPr algn="ctr">
              <a:lnSpc>
                <a:spcPts val="4620"/>
              </a:lnSpc>
            </a:pPr>
            <a:r>
              <a:rPr lang="en-US" sz="3300">
                <a:solidFill>
                  <a:srgbClr val="FFFFFF"/>
                </a:solidFill>
                <a:latin typeface="Cerebri Bold"/>
              </a:rPr>
              <a:t>Cassie Riendeau</a:t>
            </a:r>
          </a:p>
        </p:txBody>
      </p:sp>
      <p:sp>
        <p:nvSpPr>
          <p:cNvPr id="16" name="TextBox 16"/>
          <p:cNvSpPr txBox="1"/>
          <p:nvPr/>
        </p:nvSpPr>
        <p:spPr>
          <a:xfrm>
            <a:off x="1959278" y="7183790"/>
            <a:ext cx="3449662" cy="1189475"/>
          </a:xfrm>
          <a:prstGeom prst="rect">
            <a:avLst/>
          </a:prstGeom>
        </p:spPr>
        <p:txBody>
          <a:bodyPr lIns="0" tIns="0" rIns="0" bIns="0" rtlCol="0" anchor="t">
            <a:spAutoFit/>
          </a:bodyPr>
          <a:lstStyle/>
          <a:p>
            <a:pPr algn="l">
              <a:lnSpc>
                <a:spcPts val="3294"/>
              </a:lnSpc>
            </a:pPr>
            <a:r>
              <a:rPr lang="en-US" sz="1800">
                <a:solidFill>
                  <a:srgbClr val="FFFFFF"/>
                </a:solidFill>
                <a:latin typeface="Varela Round"/>
              </a:rPr>
              <a:t>310-337-2616 ext. 2</a:t>
            </a:r>
          </a:p>
          <a:p>
            <a:pPr algn="l">
              <a:lnSpc>
                <a:spcPts val="3294"/>
              </a:lnSpc>
            </a:pPr>
            <a:r>
              <a:rPr lang="en-US" sz="1800">
                <a:solidFill>
                  <a:srgbClr val="FFFFFF"/>
                </a:solidFill>
                <a:latin typeface="Varela Round"/>
              </a:rPr>
              <a:t>cassie@dataversity.net</a:t>
            </a:r>
          </a:p>
          <a:p>
            <a:pPr algn="l">
              <a:lnSpc>
                <a:spcPts val="3294"/>
              </a:lnSpc>
            </a:pPr>
            <a:r>
              <a:rPr lang="en-US" sz="1800">
                <a:solidFill>
                  <a:srgbClr val="FFFFFF"/>
                </a:solidFill>
                <a:latin typeface="Varela Round"/>
              </a:rPr>
              <a:t>training.dataversity.net</a:t>
            </a:r>
          </a:p>
        </p:txBody>
      </p:sp>
      <p:grpSp>
        <p:nvGrpSpPr>
          <p:cNvPr id="17" name="Group 17"/>
          <p:cNvGrpSpPr/>
          <p:nvPr/>
        </p:nvGrpSpPr>
        <p:grpSpPr>
          <a:xfrm>
            <a:off x="13280788" y="322519"/>
            <a:ext cx="5333740" cy="1909566"/>
            <a:chOff x="0" y="0"/>
            <a:chExt cx="7111653" cy="2546088"/>
          </a:xfrm>
        </p:grpSpPr>
        <p:sp>
          <p:nvSpPr>
            <p:cNvPr id="18" name="Freeform 18"/>
            <p:cNvSpPr/>
            <p:nvPr/>
          </p:nvSpPr>
          <p:spPr>
            <a:xfrm>
              <a:off x="1082657" y="0"/>
              <a:ext cx="5105921" cy="1729133"/>
            </a:xfrm>
            <a:custGeom>
              <a:avLst/>
              <a:gdLst/>
              <a:ahLst/>
              <a:cxnLst/>
              <a:rect l="l" t="t" r="r" b="b"/>
              <a:pathLst>
                <a:path w="5105921" h="1729133">
                  <a:moveTo>
                    <a:pt x="0" y="0"/>
                  </a:moveTo>
                  <a:lnTo>
                    <a:pt x="5105920" y="0"/>
                  </a:lnTo>
                  <a:lnTo>
                    <a:pt x="5105920" y="1729133"/>
                  </a:lnTo>
                  <a:lnTo>
                    <a:pt x="0" y="1729133"/>
                  </a:lnTo>
                  <a:lnTo>
                    <a:pt x="0" y="0"/>
                  </a:lnTo>
                  <a:close/>
                </a:path>
              </a:pathLst>
            </a:custGeom>
            <a:blipFill>
              <a:blip r:embed="rId11"/>
              <a:stretch>
                <a:fillRect/>
              </a:stretch>
            </a:blipFill>
          </p:spPr>
          <p:txBody>
            <a:bodyPr/>
            <a:lstStyle/>
            <a:p>
              <a:endParaRPr lang="en-US"/>
            </a:p>
          </p:txBody>
        </p:sp>
        <p:sp>
          <p:nvSpPr>
            <p:cNvPr id="19" name="TextBox 19"/>
            <p:cNvSpPr txBox="1"/>
            <p:nvPr/>
          </p:nvSpPr>
          <p:spPr>
            <a:xfrm>
              <a:off x="0" y="2074480"/>
              <a:ext cx="7111653" cy="471609"/>
            </a:xfrm>
            <a:prstGeom prst="rect">
              <a:avLst/>
            </a:prstGeom>
          </p:spPr>
          <p:txBody>
            <a:bodyPr lIns="0" tIns="0" rIns="0" bIns="0" rtlCol="0" anchor="t">
              <a:spAutoFit/>
            </a:bodyPr>
            <a:lstStyle/>
            <a:p>
              <a:pPr algn="ctr">
                <a:lnSpc>
                  <a:spcPts val="2934"/>
                </a:lnSpc>
              </a:pPr>
              <a:r>
                <a:rPr lang="en-US" sz="2095">
                  <a:solidFill>
                    <a:srgbClr val="FFFFFF"/>
                  </a:solidFill>
                  <a:latin typeface="Cerebri Bold"/>
                </a:rPr>
                <a:t>TRAINING.DATAVERSITY.NET</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687A7"/>
        </a:solidFill>
        <a:effectLst/>
      </p:bgPr>
    </p:bg>
    <p:spTree>
      <p:nvGrpSpPr>
        <p:cNvPr id="1" name=""/>
        <p:cNvGrpSpPr/>
        <p:nvPr/>
      </p:nvGrpSpPr>
      <p:grpSpPr>
        <a:xfrm>
          <a:off x="0" y="0"/>
          <a:ext cx="0" cy="0"/>
          <a:chOff x="0" y="0"/>
          <a:chExt cx="0" cy="0"/>
        </a:xfrm>
      </p:grpSpPr>
      <p:grpSp>
        <p:nvGrpSpPr>
          <p:cNvPr id="2" name="Group 2"/>
          <p:cNvGrpSpPr/>
          <p:nvPr/>
        </p:nvGrpSpPr>
        <p:grpSpPr>
          <a:xfrm>
            <a:off x="4004929" y="4748841"/>
            <a:ext cx="5139071" cy="4984546"/>
            <a:chOff x="0" y="0"/>
            <a:chExt cx="1353500" cy="1312802"/>
          </a:xfrm>
        </p:grpSpPr>
        <p:sp>
          <p:nvSpPr>
            <p:cNvPr id="3" name="Freeform 3"/>
            <p:cNvSpPr/>
            <p:nvPr/>
          </p:nvSpPr>
          <p:spPr>
            <a:xfrm>
              <a:off x="0" y="0"/>
              <a:ext cx="1353500" cy="1312802"/>
            </a:xfrm>
            <a:custGeom>
              <a:avLst/>
              <a:gdLst/>
              <a:ahLst/>
              <a:cxnLst/>
              <a:rect l="l" t="t" r="r" b="b"/>
              <a:pathLst>
                <a:path w="1353500" h="1312802">
                  <a:moveTo>
                    <a:pt x="0" y="0"/>
                  </a:moveTo>
                  <a:lnTo>
                    <a:pt x="1353500" y="0"/>
                  </a:lnTo>
                  <a:lnTo>
                    <a:pt x="1353500" y="1312802"/>
                  </a:lnTo>
                  <a:lnTo>
                    <a:pt x="0" y="1312802"/>
                  </a:lnTo>
                  <a:close/>
                </a:path>
              </a:pathLst>
            </a:custGeom>
            <a:solidFill>
              <a:srgbClr val="104170"/>
            </a:solidFill>
          </p:spPr>
          <p:txBody>
            <a:bodyPr/>
            <a:lstStyle/>
            <a:p>
              <a:endParaRPr lang="en-US"/>
            </a:p>
          </p:txBody>
        </p:sp>
        <p:sp>
          <p:nvSpPr>
            <p:cNvPr id="4" name="TextBox 4"/>
            <p:cNvSpPr txBox="1"/>
            <p:nvPr/>
          </p:nvSpPr>
          <p:spPr>
            <a:xfrm>
              <a:off x="0" y="-47625"/>
              <a:ext cx="1353500" cy="1360427"/>
            </a:xfrm>
            <a:prstGeom prst="rect">
              <a:avLst/>
            </a:prstGeom>
          </p:spPr>
          <p:txBody>
            <a:bodyPr lIns="50800" tIns="50800" rIns="50800" bIns="50800" rtlCol="0" anchor="ctr"/>
            <a:lstStyle/>
            <a:p>
              <a:pPr algn="ctr">
                <a:lnSpc>
                  <a:spcPts val="3500"/>
                </a:lnSpc>
              </a:pPr>
              <a:endParaRPr/>
            </a:p>
          </p:txBody>
        </p:sp>
      </p:grpSp>
      <p:sp>
        <p:nvSpPr>
          <p:cNvPr id="5" name="Freeform 5"/>
          <p:cNvSpPr/>
          <p:nvPr/>
        </p:nvSpPr>
        <p:spPr>
          <a:xfrm>
            <a:off x="541191" y="657041"/>
            <a:ext cx="5009363" cy="2804387"/>
          </a:xfrm>
          <a:custGeom>
            <a:avLst/>
            <a:gdLst/>
            <a:ahLst/>
            <a:cxnLst/>
            <a:rect l="l" t="t" r="r" b="b"/>
            <a:pathLst>
              <a:path w="5009363" h="2804387">
                <a:moveTo>
                  <a:pt x="0" y="0"/>
                </a:moveTo>
                <a:lnTo>
                  <a:pt x="5009363" y="0"/>
                </a:lnTo>
                <a:lnTo>
                  <a:pt x="5009363" y="2804387"/>
                </a:lnTo>
                <a:lnTo>
                  <a:pt x="0" y="2804387"/>
                </a:lnTo>
                <a:lnTo>
                  <a:pt x="0" y="0"/>
                </a:lnTo>
                <a:close/>
              </a:path>
            </a:pathLst>
          </a:custGeom>
          <a:blipFill>
            <a:blip r:embed="rId3"/>
            <a:stretch>
              <a:fillRect t="-9541" b="-9541"/>
            </a:stretch>
          </a:blipFill>
        </p:spPr>
        <p:txBody>
          <a:bodyPr/>
          <a:lstStyle/>
          <a:p>
            <a:endParaRPr lang="en-US"/>
          </a:p>
        </p:txBody>
      </p:sp>
      <p:grpSp>
        <p:nvGrpSpPr>
          <p:cNvPr id="6" name="Group 6"/>
          <p:cNvGrpSpPr/>
          <p:nvPr/>
        </p:nvGrpSpPr>
        <p:grpSpPr>
          <a:xfrm>
            <a:off x="10468413" y="4877609"/>
            <a:ext cx="4852097" cy="513541"/>
            <a:chOff x="0" y="0"/>
            <a:chExt cx="1277918" cy="135254"/>
          </a:xfrm>
        </p:grpSpPr>
        <p:sp>
          <p:nvSpPr>
            <p:cNvPr id="7" name="Freeform 7"/>
            <p:cNvSpPr/>
            <p:nvPr/>
          </p:nvSpPr>
          <p:spPr>
            <a:xfrm>
              <a:off x="0" y="0"/>
              <a:ext cx="1277919" cy="135254"/>
            </a:xfrm>
            <a:custGeom>
              <a:avLst/>
              <a:gdLst/>
              <a:ahLst/>
              <a:cxnLst/>
              <a:rect l="l" t="t" r="r" b="b"/>
              <a:pathLst>
                <a:path w="1277919" h="135254">
                  <a:moveTo>
                    <a:pt x="0" y="0"/>
                  </a:moveTo>
                  <a:lnTo>
                    <a:pt x="1277919" y="0"/>
                  </a:lnTo>
                  <a:lnTo>
                    <a:pt x="1277919" y="135254"/>
                  </a:lnTo>
                  <a:lnTo>
                    <a:pt x="0" y="135254"/>
                  </a:lnTo>
                  <a:close/>
                </a:path>
              </a:pathLst>
            </a:custGeom>
            <a:solidFill>
              <a:srgbClr val="CC0000"/>
            </a:solidFill>
          </p:spPr>
          <p:txBody>
            <a:bodyPr/>
            <a:lstStyle/>
            <a:p>
              <a:endParaRPr lang="en-US"/>
            </a:p>
          </p:txBody>
        </p:sp>
        <p:sp>
          <p:nvSpPr>
            <p:cNvPr id="8" name="TextBox 8"/>
            <p:cNvSpPr txBox="1"/>
            <p:nvPr/>
          </p:nvSpPr>
          <p:spPr>
            <a:xfrm>
              <a:off x="0" y="-47625"/>
              <a:ext cx="1277918" cy="182879"/>
            </a:xfrm>
            <a:prstGeom prst="rect">
              <a:avLst/>
            </a:prstGeom>
          </p:spPr>
          <p:txBody>
            <a:bodyPr lIns="50800" tIns="50800" rIns="50800" bIns="50800" rtlCol="0" anchor="ctr"/>
            <a:lstStyle/>
            <a:p>
              <a:pPr algn="ctr">
                <a:lnSpc>
                  <a:spcPts val="3500"/>
                </a:lnSpc>
              </a:pPr>
              <a:endParaRPr/>
            </a:p>
          </p:txBody>
        </p:sp>
      </p:grpSp>
      <p:sp>
        <p:nvSpPr>
          <p:cNvPr id="9" name="TextBox 9"/>
          <p:cNvSpPr txBox="1"/>
          <p:nvPr/>
        </p:nvSpPr>
        <p:spPr>
          <a:xfrm>
            <a:off x="10468413" y="4369435"/>
            <a:ext cx="6790887" cy="1481455"/>
          </a:xfrm>
          <a:prstGeom prst="rect">
            <a:avLst/>
          </a:prstGeom>
        </p:spPr>
        <p:txBody>
          <a:bodyPr lIns="0" tIns="0" rIns="0" bIns="0" rtlCol="0" anchor="t">
            <a:spAutoFit/>
          </a:bodyPr>
          <a:lstStyle/>
          <a:p>
            <a:pPr algn="l">
              <a:lnSpc>
                <a:spcPts val="3919"/>
              </a:lnSpc>
              <a:spcBef>
                <a:spcPct val="0"/>
              </a:spcBef>
            </a:pPr>
            <a:r>
              <a:rPr lang="en-US" sz="2799">
                <a:solidFill>
                  <a:srgbClr val="FFFFFF"/>
                </a:solidFill>
                <a:latin typeface="Glacial Indifference"/>
              </a:rPr>
              <a:t>The DATAVERSITY mission is to provide the single best source of education for anyone working with data in their professional life.</a:t>
            </a:r>
          </a:p>
        </p:txBody>
      </p:sp>
      <p:sp>
        <p:nvSpPr>
          <p:cNvPr id="10" name="Freeform 10"/>
          <p:cNvSpPr/>
          <p:nvPr/>
        </p:nvSpPr>
        <p:spPr>
          <a:xfrm>
            <a:off x="6073090" y="1289023"/>
            <a:ext cx="3664443" cy="5408365"/>
          </a:xfrm>
          <a:custGeom>
            <a:avLst/>
            <a:gdLst/>
            <a:ahLst/>
            <a:cxnLst/>
            <a:rect l="l" t="t" r="r" b="b"/>
            <a:pathLst>
              <a:path w="3664443" h="5408365">
                <a:moveTo>
                  <a:pt x="0" y="0"/>
                </a:moveTo>
                <a:lnTo>
                  <a:pt x="3664443" y="0"/>
                </a:lnTo>
                <a:lnTo>
                  <a:pt x="3664443" y="5408365"/>
                </a:lnTo>
                <a:lnTo>
                  <a:pt x="0" y="5408365"/>
                </a:lnTo>
                <a:lnTo>
                  <a:pt x="0" y="0"/>
                </a:lnTo>
                <a:close/>
              </a:path>
            </a:pathLst>
          </a:custGeom>
          <a:blipFill>
            <a:blip r:embed="rId4"/>
            <a:stretch>
              <a:fillRect l="-54276" t="-1879" r="-82134" b="-4907"/>
            </a:stretch>
          </a:blipFill>
        </p:spPr>
        <p:txBody>
          <a:bodyPr/>
          <a:lstStyle/>
          <a:p>
            <a:endParaRPr lang="en-US"/>
          </a:p>
        </p:txBody>
      </p:sp>
      <p:sp>
        <p:nvSpPr>
          <p:cNvPr id="11" name="Freeform 11"/>
          <p:cNvSpPr/>
          <p:nvPr/>
        </p:nvSpPr>
        <p:spPr>
          <a:xfrm>
            <a:off x="541191" y="4136476"/>
            <a:ext cx="5103273" cy="5121824"/>
          </a:xfrm>
          <a:custGeom>
            <a:avLst/>
            <a:gdLst/>
            <a:ahLst/>
            <a:cxnLst/>
            <a:rect l="l" t="t" r="r" b="b"/>
            <a:pathLst>
              <a:path w="5103273" h="5121824">
                <a:moveTo>
                  <a:pt x="0" y="0"/>
                </a:moveTo>
                <a:lnTo>
                  <a:pt x="5103274" y="0"/>
                </a:lnTo>
                <a:lnTo>
                  <a:pt x="5103274" y="5121824"/>
                </a:lnTo>
                <a:lnTo>
                  <a:pt x="0" y="5121824"/>
                </a:lnTo>
                <a:lnTo>
                  <a:pt x="0" y="0"/>
                </a:lnTo>
                <a:close/>
              </a:path>
            </a:pathLst>
          </a:custGeom>
          <a:blipFill>
            <a:blip r:embed="rId5"/>
            <a:stretch>
              <a:fillRect l="-25272" r="-25272"/>
            </a:stretch>
          </a:blipFill>
        </p:spPr>
        <p:txBody>
          <a:bodyPr/>
          <a:lstStyle/>
          <a:p>
            <a:endParaRPr lang="en-US"/>
          </a:p>
        </p:txBody>
      </p:sp>
      <p:sp>
        <p:nvSpPr>
          <p:cNvPr id="12" name="TextBox 12"/>
          <p:cNvSpPr txBox="1"/>
          <p:nvPr/>
        </p:nvSpPr>
        <p:spPr>
          <a:xfrm>
            <a:off x="10468413" y="3067093"/>
            <a:ext cx="5817691" cy="712470"/>
          </a:xfrm>
          <a:prstGeom prst="rect">
            <a:avLst/>
          </a:prstGeom>
        </p:spPr>
        <p:txBody>
          <a:bodyPr lIns="0" tIns="0" rIns="0" bIns="0" rtlCol="0" anchor="t">
            <a:spAutoFit/>
          </a:bodyPr>
          <a:lstStyle/>
          <a:p>
            <a:pPr algn="l">
              <a:lnSpc>
                <a:spcPts val="5880"/>
              </a:lnSpc>
              <a:spcBef>
                <a:spcPct val="0"/>
              </a:spcBef>
            </a:pPr>
            <a:r>
              <a:rPr lang="en-US" sz="4200">
                <a:solidFill>
                  <a:srgbClr val="FFFFFF"/>
                </a:solidFill>
                <a:latin typeface="Cerebri Bold"/>
              </a:rPr>
              <a:t>Who Is DATAVERSITY?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83005" y="4411787"/>
            <a:ext cx="6755236" cy="1479358"/>
            <a:chOff x="0" y="0"/>
            <a:chExt cx="1952042" cy="427486"/>
          </a:xfrm>
        </p:grpSpPr>
        <p:sp>
          <p:nvSpPr>
            <p:cNvPr id="3" name="Freeform 3"/>
            <p:cNvSpPr/>
            <p:nvPr/>
          </p:nvSpPr>
          <p:spPr>
            <a:xfrm>
              <a:off x="0" y="0"/>
              <a:ext cx="1952042" cy="427486"/>
            </a:xfrm>
            <a:custGeom>
              <a:avLst/>
              <a:gdLst/>
              <a:ahLst/>
              <a:cxnLst/>
              <a:rect l="l" t="t" r="r" b="b"/>
              <a:pathLst>
                <a:path w="1952042" h="427486">
                  <a:moveTo>
                    <a:pt x="1748842" y="0"/>
                  </a:moveTo>
                  <a:cubicBezTo>
                    <a:pt x="1861066" y="0"/>
                    <a:pt x="1952042" y="95696"/>
                    <a:pt x="1952042" y="213743"/>
                  </a:cubicBezTo>
                  <a:cubicBezTo>
                    <a:pt x="1952042" y="331790"/>
                    <a:pt x="1861066" y="427486"/>
                    <a:pt x="1748842" y="427486"/>
                  </a:cubicBezTo>
                  <a:lnTo>
                    <a:pt x="203200" y="427486"/>
                  </a:lnTo>
                  <a:cubicBezTo>
                    <a:pt x="90976" y="427486"/>
                    <a:pt x="0" y="331790"/>
                    <a:pt x="0" y="213743"/>
                  </a:cubicBezTo>
                  <a:cubicBezTo>
                    <a:pt x="0" y="95696"/>
                    <a:pt x="90976" y="0"/>
                    <a:pt x="203200" y="0"/>
                  </a:cubicBezTo>
                  <a:close/>
                </a:path>
              </a:pathLst>
            </a:custGeom>
            <a:solidFill>
              <a:srgbClr val="FFFFFF"/>
            </a:solidFill>
            <a:ln w="47625" cap="sq">
              <a:solidFill>
                <a:srgbClr val="CC0000"/>
              </a:solidFill>
              <a:prstDash val="solid"/>
              <a:miter/>
            </a:ln>
          </p:spPr>
          <p:txBody>
            <a:bodyPr/>
            <a:lstStyle/>
            <a:p>
              <a:endParaRPr lang="en-US"/>
            </a:p>
          </p:txBody>
        </p:sp>
        <p:sp>
          <p:nvSpPr>
            <p:cNvPr id="4" name="TextBox 4"/>
            <p:cNvSpPr txBox="1"/>
            <p:nvPr/>
          </p:nvSpPr>
          <p:spPr>
            <a:xfrm>
              <a:off x="0" y="19050"/>
              <a:ext cx="1952042" cy="408436"/>
            </a:xfrm>
            <a:prstGeom prst="rect">
              <a:avLst/>
            </a:prstGeom>
          </p:spPr>
          <p:txBody>
            <a:bodyPr lIns="50800" tIns="50800" rIns="50800" bIns="50800" rtlCol="0" anchor="ctr"/>
            <a:lstStyle/>
            <a:p>
              <a:pPr marL="0" lvl="0" indent="0" algn="ctr">
                <a:lnSpc>
                  <a:spcPts val="2860"/>
                </a:lnSpc>
                <a:spcBef>
                  <a:spcPct val="0"/>
                </a:spcBef>
              </a:pPr>
              <a:endParaRPr/>
            </a:p>
          </p:txBody>
        </p:sp>
      </p:grpSp>
      <p:sp>
        <p:nvSpPr>
          <p:cNvPr id="5" name="AutoShape 5"/>
          <p:cNvSpPr/>
          <p:nvPr/>
        </p:nvSpPr>
        <p:spPr>
          <a:xfrm flipV="1">
            <a:off x="9160623" y="3029912"/>
            <a:ext cx="0" cy="1381875"/>
          </a:xfrm>
          <a:prstGeom prst="line">
            <a:avLst/>
          </a:prstGeom>
          <a:ln w="28575" cap="flat">
            <a:solidFill>
              <a:srgbClr val="CC0000"/>
            </a:solidFill>
            <a:prstDash val="solid"/>
            <a:headEnd type="none" w="sm" len="sm"/>
            <a:tailEnd type="none" w="sm" len="sm"/>
          </a:ln>
        </p:spPr>
        <p:txBody>
          <a:bodyPr/>
          <a:lstStyle/>
          <a:p>
            <a:endParaRPr lang="en-US"/>
          </a:p>
        </p:txBody>
      </p:sp>
      <p:sp>
        <p:nvSpPr>
          <p:cNvPr id="6" name="AutoShape 6"/>
          <p:cNvSpPr/>
          <p:nvPr/>
        </p:nvSpPr>
        <p:spPr>
          <a:xfrm flipV="1">
            <a:off x="8727235" y="3027492"/>
            <a:ext cx="951094" cy="4839"/>
          </a:xfrm>
          <a:prstGeom prst="line">
            <a:avLst/>
          </a:prstGeom>
          <a:ln w="28575" cap="flat">
            <a:solidFill>
              <a:srgbClr val="CC0000"/>
            </a:solidFill>
            <a:prstDash val="solid"/>
            <a:headEnd type="none" w="sm" len="sm"/>
            <a:tailEnd type="none" w="sm" len="sm"/>
          </a:ln>
        </p:spPr>
        <p:txBody>
          <a:bodyPr/>
          <a:lstStyle/>
          <a:p>
            <a:endParaRPr lang="en-US"/>
          </a:p>
        </p:txBody>
      </p:sp>
      <p:grpSp>
        <p:nvGrpSpPr>
          <p:cNvPr id="7" name="Group 7"/>
          <p:cNvGrpSpPr/>
          <p:nvPr/>
        </p:nvGrpSpPr>
        <p:grpSpPr>
          <a:xfrm>
            <a:off x="5320160" y="2538220"/>
            <a:ext cx="3407075" cy="988223"/>
            <a:chOff x="0" y="0"/>
            <a:chExt cx="1981276" cy="574670"/>
          </a:xfrm>
        </p:grpSpPr>
        <p:sp>
          <p:nvSpPr>
            <p:cNvPr id="8" name="Freeform 8"/>
            <p:cNvSpPr/>
            <p:nvPr/>
          </p:nvSpPr>
          <p:spPr>
            <a:xfrm>
              <a:off x="0" y="0"/>
              <a:ext cx="1981276" cy="574670"/>
            </a:xfrm>
            <a:custGeom>
              <a:avLst/>
              <a:gdLst/>
              <a:ahLst/>
              <a:cxnLst/>
              <a:rect l="l" t="t" r="r" b="b"/>
              <a:pathLst>
                <a:path w="1981276" h="574670">
                  <a:moveTo>
                    <a:pt x="1778076" y="0"/>
                  </a:moveTo>
                  <a:lnTo>
                    <a:pt x="203200" y="0"/>
                  </a:lnTo>
                  <a:lnTo>
                    <a:pt x="0" y="287335"/>
                  </a:lnTo>
                  <a:lnTo>
                    <a:pt x="203200" y="574670"/>
                  </a:lnTo>
                  <a:lnTo>
                    <a:pt x="1778076" y="574670"/>
                  </a:lnTo>
                  <a:lnTo>
                    <a:pt x="1981276" y="287335"/>
                  </a:lnTo>
                  <a:lnTo>
                    <a:pt x="1778076" y="0"/>
                  </a:lnTo>
                  <a:close/>
                </a:path>
              </a:pathLst>
            </a:custGeom>
            <a:solidFill>
              <a:srgbClr val="104170"/>
            </a:solidFill>
          </p:spPr>
          <p:txBody>
            <a:bodyPr/>
            <a:lstStyle/>
            <a:p>
              <a:endParaRPr lang="en-US"/>
            </a:p>
          </p:txBody>
        </p:sp>
        <p:sp>
          <p:nvSpPr>
            <p:cNvPr id="9" name="TextBox 9"/>
            <p:cNvSpPr txBox="1"/>
            <p:nvPr/>
          </p:nvSpPr>
          <p:spPr>
            <a:xfrm>
              <a:off x="152400" y="-66675"/>
              <a:ext cx="1676476" cy="641345"/>
            </a:xfrm>
            <a:prstGeom prst="rect">
              <a:avLst/>
            </a:prstGeom>
          </p:spPr>
          <p:txBody>
            <a:bodyPr lIns="50800" tIns="50800" rIns="50800" bIns="50800" rtlCol="0" anchor="ctr"/>
            <a:lstStyle/>
            <a:p>
              <a:pPr algn="ctr">
                <a:lnSpc>
                  <a:spcPts val="3299"/>
                </a:lnSpc>
              </a:pPr>
              <a:r>
                <a:rPr lang="en-US" sz="2199">
                  <a:solidFill>
                    <a:srgbClr val="FFFFFF"/>
                  </a:solidFill>
                  <a:latin typeface="Glacial Indifference"/>
                </a:rPr>
                <a:t>In-person events</a:t>
              </a:r>
            </a:p>
          </p:txBody>
        </p:sp>
      </p:grpSp>
      <p:grpSp>
        <p:nvGrpSpPr>
          <p:cNvPr id="10" name="Group 10"/>
          <p:cNvGrpSpPr/>
          <p:nvPr/>
        </p:nvGrpSpPr>
        <p:grpSpPr>
          <a:xfrm>
            <a:off x="5057062" y="2538220"/>
            <a:ext cx="988223" cy="988223"/>
            <a:chOff x="0" y="0"/>
            <a:chExt cx="1317631" cy="1317631"/>
          </a:xfrm>
        </p:grpSpPr>
        <p:grpSp>
          <p:nvGrpSpPr>
            <p:cNvPr id="11" name="Group 11"/>
            <p:cNvGrpSpPr/>
            <p:nvPr/>
          </p:nvGrpSpPr>
          <p:grpSpPr>
            <a:xfrm>
              <a:off x="0" y="0"/>
              <a:ext cx="1317631" cy="131763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4170"/>
              </a:solidFill>
            </p:spPr>
            <p:txBody>
              <a:bodyPr/>
              <a:lstStyle/>
              <a:p>
                <a:endParaRPr lang="en-US"/>
              </a:p>
            </p:txBody>
          </p:sp>
          <p:sp>
            <p:nvSpPr>
              <p:cNvPr id="13" name="TextBox 13"/>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grpSp>
          <p:nvGrpSpPr>
            <p:cNvPr id="14" name="Group 14"/>
            <p:cNvGrpSpPr/>
            <p:nvPr/>
          </p:nvGrpSpPr>
          <p:grpSpPr>
            <a:xfrm>
              <a:off x="187573" y="187573"/>
              <a:ext cx="942484" cy="94248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6" name="TextBox 16"/>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sp>
          <p:nvSpPr>
            <p:cNvPr id="17" name="Freeform 17"/>
            <p:cNvSpPr/>
            <p:nvPr/>
          </p:nvSpPr>
          <p:spPr>
            <a:xfrm>
              <a:off x="432827" y="432827"/>
              <a:ext cx="451976" cy="451976"/>
            </a:xfrm>
            <a:custGeom>
              <a:avLst/>
              <a:gdLst/>
              <a:ahLst/>
              <a:cxnLst/>
              <a:rect l="l" t="t" r="r" b="b"/>
              <a:pathLst>
                <a:path w="451976" h="451976">
                  <a:moveTo>
                    <a:pt x="0" y="0"/>
                  </a:moveTo>
                  <a:lnTo>
                    <a:pt x="451977" y="0"/>
                  </a:lnTo>
                  <a:lnTo>
                    <a:pt x="451977" y="451977"/>
                  </a:lnTo>
                  <a:lnTo>
                    <a:pt x="0" y="4519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8" name="Group 18"/>
          <p:cNvGrpSpPr/>
          <p:nvPr/>
        </p:nvGrpSpPr>
        <p:grpSpPr>
          <a:xfrm>
            <a:off x="9678329" y="2533380"/>
            <a:ext cx="3407075" cy="988223"/>
            <a:chOff x="0" y="0"/>
            <a:chExt cx="1981276" cy="574670"/>
          </a:xfrm>
        </p:grpSpPr>
        <p:sp>
          <p:nvSpPr>
            <p:cNvPr id="19" name="Freeform 19"/>
            <p:cNvSpPr/>
            <p:nvPr/>
          </p:nvSpPr>
          <p:spPr>
            <a:xfrm>
              <a:off x="0" y="0"/>
              <a:ext cx="1981276" cy="574670"/>
            </a:xfrm>
            <a:custGeom>
              <a:avLst/>
              <a:gdLst/>
              <a:ahLst/>
              <a:cxnLst/>
              <a:rect l="l" t="t" r="r" b="b"/>
              <a:pathLst>
                <a:path w="1981276" h="574670">
                  <a:moveTo>
                    <a:pt x="1778076" y="0"/>
                  </a:moveTo>
                  <a:lnTo>
                    <a:pt x="203200" y="0"/>
                  </a:lnTo>
                  <a:lnTo>
                    <a:pt x="0" y="287335"/>
                  </a:lnTo>
                  <a:lnTo>
                    <a:pt x="203200" y="574670"/>
                  </a:lnTo>
                  <a:lnTo>
                    <a:pt x="1778076" y="574670"/>
                  </a:lnTo>
                  <a:lnTo>
                    <a:pt x="1981276" y="287335"/>
                  </a:lnTo>
                  <a:lnTo>
                    <a:pt x="1778076" y="0"/>
                  </a:lnTo>
                  <a:close/>
                </a:path>
              </a:pathLst>
            </a:custGeom>
            <a:solidFill>
              <a:srgbClr val="7687A7"/>
            </a:solidFill>
          </p:spPr>
          <p:txBody>
            <a:bodyPr/>
            <a:lstStyle/>
            <a:p>
              <a:endParaRPr lang="en-US"/>
            </a:p>
          </p:txBody>
        </p:sp>
        <p:sp>
          <p:nvSpPr>
            <p:cNvPr id="20" name="TextBox 20"/>
            <p:cNvSpPr txBox="1"/>
            <p:nvPr/>
          </p:nvSpPr>
          <p:spPr>
            <a:xfrm>
              <a:off x="152400" y="-66675"/>
              <a:ext cx="1676476" cy="641345"/>
            </a:xfrm>
            <a:prstGeom prst="rect">
              <a:avLst/>
            </a:prstGeom>
          </p:spPr>
          <p:txBody>
            <a:bodyPr lIns="50800" tIns="50800" rIns="50800" bIns="50800" rtlCol="0" anchor="ctr"/>
            <a:lstStyle/>
            <a:p>
              <a:pPr algn="ctr">
                <a:lnSpc>
                  <a:spcPts val="3299"/>
                </a:lnSpc>
              </a:pPr>
              <a:r>
                <a:rPr lang="en-US" sz="2199">
                  <a:solidFill>
                    <a:srgbClr val="FFFFFF"/>
                  </a:solidFill>
                  <a:latin typeface="Glacial Indifference"/>
                </a:rPr>
                <a:t>Digital events</a:t>
              </a:r>
            </a:p>
          </p:txBody>
        </p:sp>
      </p:grpSp>
      <p:grpSp>
        <p:nvGrpSpPr>
          <p:cNvPr id="21" name="Group 21"/>
          <p:cNvGrpSpPr/>
          <p:nvPr/>
        </p:nvGrpSpPr>
        <p:grpSpPr>
          <a:xfrm>
            <a:off x="12237861" y="2533380"/>
            <a:ext cx="988223" cy="988223"/>
            <a:chOff x="0" y="0"/>
            <a:chExt cx="1317631" cy="1317631"/>
          </a:xfrm>
        </p:grpSpPr>
        <p:grpSp>
          <p:nvGrpSpPr>
            <p:cNvPr id="22" name="Group 22"/>
            <p:cNvGrpSpPr/>
            <p:nvPr/>
          </p:nvGrpSpPr>
          <p:grpSpPr>
            <a:xfrm>
              <a:off x="0" y="0"/>
              <a:ext cx="1317631" cy="1317631"/>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87A7"/>
              </a:solidFill>
            </p:spPr>
            <p:txBody>
              <a:bodyPr/>
              <a:lstStyle/>
              <a:p>
                <a:endParaRPr lang="en-US"/>
              </a:p>
            </p:txBody>
          </p:sp>
          <p:sp>
            <p:nvSpPr>
              <p:cNvPr id="24" name="TextBox 24"/>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grpSp>
          <p:nvGrpSpPr>
            <p:cNvPr id="25" name="Group 25"/>
            <p:cNvGrpSpPr/>
            <p:nvPr/>
          </p:nvGrpSpPr>
          <p:grpSpPr>
            <a:xfrm>
              <a:off x="187573" y="187573"/>
              <a:ext cx="942484" cy="942484"/>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7" name="TextBox 27"/>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sp>
          <p:nvSpPr>
            <p:cNvPr id="28" name="Freeform 28"/>
            <p:cNvSpPr/>
            <p:nvPr/>
          </p:nvSpPr>
          <p:spPr>
            <a:xfrm>
              <a:off x="398760" y="405213"/>
              <a:ext cx="520110" cy="520110"/>
            </a:xfrm>
            <a:custGeom>
              <a:avLst/>
              <a:gdLst/>
              <a:ahLst/>
              <a:cxnLst/>
              <a:rect l="l" t="t" r="r" b="b"/>
              <a:pathLst>
                <a:path w="520110" h="520110">
                  <a:moveTo>
                    <a:pt x="0" y="0"/>
                  </a:moveTo>
                  <a:lnTo>
                    <a:pt x="520111" y="0"/>
                  </a:lnTo>
                  <a:lnTo>
                    <a:pt x="520111" y="520110"/>
                  </a:lnTo>
                  <a:lnTo>
                    <a:pt x="0" y="5201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29" name="AutoShape 29"/>
          <p:cNvSpPr/>
          <p:nvPr/>
        </p:nvSpPr>
        <p:spPr>
          <a:xfrm>
            <a:off x="4534013" y="3032331"/>
            <a:ext cx="523048" cy="0"/>
          </a:xfrm>
          <a:prstGeom prst="line">
            <a:avLst/>
          </a:prstGeom>
          <a:ln w="28575" cap="flat">
            <a:solidFill>
              <a:srgbClr val="CC0000"/>
            </a:solidFill>
            <a:prstDash val="solid"/>
            <a:headEnd type="none" w="sm" len="sm"/>
            <a:tailEnd type="none" w="sm" len="sm"/>
          </a:ln>
        </p:spPr>
        <p:txBody>
          <a:bodyPr/>
          <a:lstStyle/>
          <a:p>
            <a:endParaRPr lang="en-US"/>
          </a:p>
        </p:txBody>
      </p:sp>
      <p:sp>
        <p:nvSpPr>
          <p:cNvPr id="30" name="AutoShape 30"/>
          <p:cNvSpPr/>
          <p:nvPr/>
        </p:nvSpPr>
        <p:spPr>
          <a:xfrm>
            <a:off x="13226084" y="3027492"/>
            <a:ext cx="561148" cy="0"/>
          </a:xfrm>
          <a:prstGeom prst="line">
            <a:avLst/>
          </a:prstGeom>
          <a:ln w="28575" cap="flat">
            <a:solidFill>
              <a:srgbClr val="CC0000"/>
            </a:solidFill>
            <a:prstDash val="solid"/>
            <a:headEnd type="none" w="sm" len="sm"/>
            <a:tailEnd type="none" w="sm" len="sm"/>
          </a:ln>
        </p:spPr>
        <p:txBody>
          <a:bodyPr/>
          <a:lstStyle/>
          <a:p>
            <a:endParaRPr lang="en-US"/>
          </a:p>
        </p:txBody>
      </p:sp>
      <p:grpSp>
        <p:nvGrpSpPr>
          <p:cNvPr id="31" name="Group 31"/>
          <p:cNvGrpSpPr/>
          <p:nvPr/>
        </p:nvGrpSpPr>
        <p:grpSpPr>
          <a:xfrm>
            <a:off x="5253053" y="6788437"/>
            <a:ext cx="3407075" cy="988223"/>
            <a:chOff x="0" y="0"/>
            <a:chExt cx="1981276" cy="574670"/>
          </a:xfrm>
        </p:grpSpPr>
        <p:sp>
          <p:nvSpPr>
            <p:cNvPr id="32" name="Freeform 32"/>
            <p:cNvSpPr/>
            <p:nvPr/>
          </p:nvSpPr>
          <p:spPr>
            <a:xfrm>
              <a:off x="0" y="0"/>
              <a:ext cx="1981276" cy="574670"/>
            </a:xfrm>
            <a:custGeom>
              <a:avLst/>
              <a:gdLst/>
              <a:ahLst/>
              <a:cxnLst/>
              <a:rect l="l" t="t" r="r" b="b"/>
              <a:pathLst>
                <a:path w="1981276" h="574670">
                  <a:moveTo>
                    <a:pt x="1778076" y="0"/>
                  </a:moveTo>
                  <a:lnTo>
                    <a:pt x="203200" y="0"/>
                  </a:lnTo>
                  <a:lnTo>
                    <a:pt x="0" y="287335"/>
                  </a:lnTo>
                  <a:lnTo>
                    <a:pt x="203200" y="574670"/>
                  </a:lnTo>
                  <a:lnTo>
                    <a:pt x="1778076" y="574670"/>
                  </a:lnTo>
                  <a:lnTo>
                    <a:pt x="1981276" y="287335"/>
                  </a:lnTo>
                  <a:lnTo>
                    <a:pt x="1778076" y="0"/>
                  </a:lnTo>
                  <a:close/>
                </a:path>
              </a:pathLst>
            </a:custGeom>
            <a:solidFill>
              <a:srgbClr val="7687A7"/>
            </a:solidFill>
          </p:spPr>
          <p:txBody>
            <a:bodyPr/>
            <a:lstStyle/>
            <a:p>
              <a:endParaRPr lang="en-US"/>
            </a:p>
          </p:txBody>
        </p:sp>
        <p:sp>
          <p:nvSpPr>
            <p:cNvPr id="33" name="TextBox 33"/>
            <p:cNvSpPr txBox="1"/>
            <p:nvPr/>
          </p:nvSpPr>
          <p:spPr>
            <a:xfrm>
              <a:off x="152400" y="-66675"/>
              <a:ext cx="1676476" cy="641345"/>
            </a:xfrm>
            <a:prstGeom prst="rect">
              <a:avLst/>
            </a:prstGeom>
          </p:spPr>
          <p:txBody>
            <a:bodyPr lIns="50800" tIns="50800" rIns="50800" bIns="50800" rtlCol="0" anchor="ctr"/>
            <a:lstStyle/>
            <a:p>
              <a:pPr algn="ctr">
                <a:lnSpc>
                  <a:spcPts val="3299"/>
                </a:lnSpc>
              </a:pPr>
              <a:r>
                <a:rPr lang="en-US" sz="2199">
                  <a:solidFill>
                    <a:srgbClr val="FFFFFF"/>
                  </a:solidFill>
                  <a:latin typeface="Glacial Indifference"/>
                </a:rPr>
                <a:t>Podcasts and</a:t>
              </a:r>
            </a:p>
            <a:p>
              <a:pPr algn="ctr">
                <a:lnSpc>
                  <a:spcPts val="3299"/>
                </a:lnSpc>
              </a:pPr>
              <a:r>
                <a:rPr lang="en-US" sz="2199">
                  <a:solidFill>
                    <a:srgbClr val="FFFFFF"/>
                  </a:solidFill>
                  <a:latin typeface="Glacial Indifference"/>
                </a:rPr>
                <a:t>trade journal</a:t>
              </a:r>
            </a:p>
          </p:txBody>
        </p:sp>
      </p:grpSp>
      <p:sp>
        <p:nvSpPr>
          <p:cNvPr id="34" name="AutoShape 34"/>
          <p:cNvSpPr/>
          <p:nvPr/>
        </p:nvSpPr>
        <p:spPr>
          <a:xfrm flipV="1">
            <a:off x="4551225" y="7282549"/>
            <a:ext cx="561148" cy="0"/>
          </a:xfrm>
          <a:prstGeom prst="line">
            <a:avLst/>
          </a:prstGeom>
          <a:ln w="28575" cap="flat">
            <a:solidFill>
              <a:srgbClr val="CC0000"/>
            </a:solidFill>
            <a:prstDash val="solid"/>
            <a:headEnd type="none" w="sm" len="sm"/>
            <a:tailEnd type="none" w="sm" len="sm"/>
          </a:ln>
        </p:spPr>
        <p:txBody>
          <a:bodyPr/>
          <a:lstStyle/>
          <a:p>
            <a:endParaRPr lang="en-US"/>
          </a:p>
        </p:txBody>
      </p:sp>
      <p:grpSp>
        <p:nvGrpSpPr>
          <p:cNvPr id="35" name="Group 35"/>
          <p:cNvGrpSpPr/>
          <p:nvPr/>
        </p:nvGrpSpPr>
        <p:grpSpPr>
          <a:xfrm>
            <a:off x="5112373" y="6788437"/>
            <a:ext cx="988223" cy="988223"/>
            <a:chOff x="0" y="0"/>
            <a:chExt cx="1317631" cy="1317631"/>
          </a:xfrm>
        </p:grpSpPr>
        <p:grpSp>
          <p:nvGrpSpPr>
            <p:cNvPr id="36" name="Group 36"/>
            <p:cNvGrpSpPr/>
            <p:nvPr/>
          </p:nvGrpSpPr>
          <p:grpSpPr>
            <a:xfrm>
              <a:off x="0" y="0"/>
              <a:ext cx="1317631" cy="1317631"/>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87A7"/>
              </a:solidFill>
            </p:spPr>
            <p:txBody>
              <a:bodyPr/>
              <a:lstStyle/>
              <a:p>
                <a:endParaRPr lang="en-US"/>
              </a:p>
            </p:txBody>
          </p:sp>
          <p:sp>
            <p:nvSpPr>
              <p:cNvPr id="38" name="TextBox 38"/>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grpSp>
          <p:nvGrpSpPr>
            <p:cNvPr id="39" name="Group 39"/>
            <p:cNvGrpSpPr/>
            <p:nvPr/>
          </p:nvGrpSpPr>
          <p:grpSpPr>
            <a:xfrm>
              <a:off x="187573" y="187573"/>
              <a:ext cx="942484" cy="942484"/>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1" name="TextBox 41"/>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sp>
          <p:nvSpPr>
            <p:cNvPr id="42" name="Freeform 42"/>
            <p:cNvSpPr/>
            <p:nvPr/>
          </p:nvSpPr>
          <p:spPr>
            <a:xfrm>
              <a:off x="417035" y="417035"/>
              <a:ext cx="483561" cy="483561"/>
            </a:xfrm>
            <a:custGeom>
              <a:avLst/>
              <a:gdLst/>
              <a:ahLst/>
              <a:cxnLst/>
              <a:rect l="l" t="t" r="r" b="b"/>
              <a:pathLst>
                <a:path w="483561" h="483561">
                  <a:moveTo>
                    <a:pt x="0" y="0"/>
                  </a:moveTo>
                  <a:lnTo>
                    <a:pt x="483561" y="0"/>
                  </a:lnTo>
                  <a:lnTo>
                    <a:pt x="483561" y="483561"/>
                  </a:lnTo>
                  <a:lnTo>
                    <a:pt x="0" y="4835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43" name="Group 43"/>
          <p:cNvGrpSpPr/>
          <p:nvPr/>
        </p:nvGrpSpPr>
        <p:grpSpPr>
          <a:xfrm>
            <a:off x="9727401" y="6788437"/>
            <a:ext cx="3407075" cy="988223"/>
            <a:chOff x="0" y="0"/>
            <a:chExt cx="1981276" cy="574670"/>
          </a:xfrm>
        </p:grpSpPr>
        <p:sp>
          <p:nvSpPr>
            <p:cNvPr id="44" name="Freeform 44"/>
            <p:cNvSpPr/>
            <p:nvPr/>
          </p:nvSpPr>
          <p:spPr>
            <a:xfrm>
              <a:off x="0" y="0"/>
              <a:ext cx="1981276" cy="574670"/>
            </a:xfrm>
            <a:custGeom>
              <a:avLst/>
              <a:gdLst/>
              <a:ahLst/>
              <a:cxnLst/>
              <a:rect l="l" t="t" r="r" b="b"/>
              <a:pathLst>
                <a:path w="1981276" h="574670">
                  <a:moveTo>
                    <a:pt x="1778076" y="0"/>
                  </a:moveTo>
                  <a:lnTo>
                    <a:pt x="203200" y="0"/>
                  </a:lnTo>
                  <a:lnTo>
                    <a:pt x="0" y="287335"/>
                  </a:lnTo>
                  <a:lnTo>
                    <a:pt x="203200" y="574670"/>
                  </a:lnTo>
                  <a:lnTo>
                    <a:pt x="1778076" y="574670"/>
                  </a:lnTo>
                  <a:lnTo>
                    <a:pt x="1981276" y="287335"/>
                  </a:lnTo>
                  <a:lnTo>
                    <a:pt x="1778076" y="0"/>
                  </a:lnTo>
                  <a:close/>
                </a:path>
              </a:pathLst>
            </a:custGeom>
            <a:solidFill>
              <a:srgbClr val="104170"/>
            </a:solidFill>
          </p:spPr>
          <p:txBody>
            <a:bodyPr/>
            <a:lstStyle/>
            <a:p>
              <a:endParaRPr lang="en-US"/>
            </a:p>
          </p:txBody>
        </p:sp>
        <p:sp>
          <p:nvSpPr>
            <p:cNvPr id="45" name="TextBox 45"/>
            <p:cNvSpPr txBox="1"/>
            <p:nvPr/>
          </p:nvSpPr>
          <p:spPr>
            <a:xfrm>
              <a:off x="152400" y="-66675"/>
              <a:ext cx="1676476" cy="641345"/>
            </a:xfrm>
            <a:prstGeom prst="rect">
              <a:avLst/>
            </a:prstGeom>
          </p:spPr>
          <p:txBody>
            <a:bodyPr lIns="50800" tIns="50800" rIns="50800" bIns="50800" rtlCol="0" anchor="ctr"/>
            <a:lstStyle/>
            <a:p>
              <a:pPr algn="ctr">
                <a:lnSpc>
                  <a:spcPts val="3299"/>
                </a:lnSpc>
              </a:pPr>
              <a:r>
                <a:rPr lang="en-US" sz="2199">
                  <a:solidFill>
                    <a:srgbClr val="FFFFFF"/>
                  </a:solidFill>
                  <a:latin typeface="Glacial Indifference"/>
                </a:rPr>
                <a:t>Online training</a:t>
              </a:r>
            </a:p>
          </p:txBody>
        </p:sp>
      </p:grpSp>
      <p:grpSp>
        <p:nvGrpSpPr>
          <p:cNvPr id="46" name="Group 46"/>
          <p:cNvGrpSpPr/>
          <p:nvPr/>
        </p:nvGrpSpPr>
        <p:grpSpPr>
          <a:xfrm>
            <a:off x="12321828" y="6788437"/>
            <a:ext cx="988223" cy="988223"/>
            <a:chOff x="0" y="0"/>
            <a:chExt cx="1317631" cy="1317631"/>
          </a:xfrm>
        </p:grpSpPr>
        <p:grpSp>
          <p:nvGrpSpPr>
            <p:cNvPr id="47" name="Group 47"/>
            <p:cNvGrpSpPr/>
            <p:nvPr/>
          </p:nvGrpSpPr>
          <p:grpSpPr>
            <a:xfrm>
              <a:off x="0" y="0"/>
              <a:ext cx="1317631" cy="1317631"/>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4170"/>
              </a:solidFill>
            </p:spPr>
            <p:txBody>
              <a:bodyPr/>
              <a:lstStyle/>
              <a:p>
                <a:endParaRPr lang="en-US"/>
              </a:p>
            </p:txBody>
          </p:sp>
          <p:sp>
            <p:nvSpPr>
              <p:cNvPr id="49" name="TextBox 49"/>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grpSp>
          <p:nvGrpSpPr>
            <p:cNvPr id="50" name="Group 50"/>
            <p:cNvGrpSpPr/>
            <p:nvPr/>
          </p:nvGrpSpPr>
          <p:grpSpPr>
            <a:xfrm>
              <a:off x="187573" y="187573"/>
              <a:ext cx="942484" cy="942484"/>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2" name="TextBox 52"/>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sp>
          <p:nvSpPr>
            <p:cNvPr id="53" name="Freeform 53"/>
            <p:cNvSpPr/>
            <p:nvPr/>
          </p:nvSpPr>
          <p:spPr>
            <a:xfrm>
              <a:off x="436581" y="436581"/>
              <a:ext cx="444468" cy="444468"/>
            </a:xfrm>
            <a:custGeom>
              <a:avLst/>
              <a:gdLst/>
              <a:ahLst/>
              <a:cxnLst/>
              <a:rect l="l" t="t" r="r" b="b"/>
              <a:pathLst>
                <a:path w="444468" h="444468">
                  <a:moveTo>
                    <a:pt x="0" y="0"/>
                  </a:moveTo>
                  <a:lnTo>
                    <a:pt x="444469" y="0"/>
                  </a:lnTo>
                  <a:lnTo>
                    <a:pt x="444469" y="444469"/>
                  </a:lnTo>
                  <a:lnTo>
                    <a:pt x="0" y="4444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
        <p:nvSpPr>
          <p:cNvPr id="54" name="AutoShape 54"/>
          <p:cNvSpPr/>
          <p:nvPr/>
        </p:nvSpPr>
        <p:spPr>
          <a:xfrm>
            <a:off x="13310051" y="7282549"/>
            <a:ext cx="494473" cy="0"/>
          </a:xfrm>
          <a:prstGeom prst="line">
            <a:avLst/>
          </a:prstGeom>
          <a:ln w="28575" cap="flat">
            <a:solidFill>
              <a:srgbClr val="CC0000"/>
            </a:solidFill>
            <a:prstDash val="solid"/>
            <a:headEnd type="none" w="sm" len="sm"/>
            <a:tailEnd type="none" w="sm" len="sm"/>
          </a:ln>
        </p:spPr>
        <p:txBody>
          <a:bodyPr/>
          <a:lstStyle/>
          <a:p>
            <a:endParaRPr lang="en-US"/>
          </a:p>
        </p:txBody>
      </p:sp>
      <p:sp>
        <p:nvSpPr>
          <p:cNvPr id="55" name="AutoShape 55"/>
          <p:cNvSpPr/>
          <p:nvPr/>
        </p:nvSpPr>
        <p:spPr>
          <a:xfrm flipH="1" flipV="1">
            <a:off x="9160623" y="5891145"/>
            <a:ext cx="40" cy="1374152"/>
          </a:xfrm>
          <a:prstGeom prst="line">
            <a:avLst/>
          </a:prstGeom>
          <a:ln w="28575" cap="flat">
            <a:solidFill>
              <a:srgbClr val="CC0000"/>
            </a:solidFill>
            <a:prstDash val="solid"/>
            <a:headEnd type="none" w="sm" len="sm"/>
            <a:tailEnd type="none" w="sm" len="sm"/>
          </a:ln>
        </p:spPr>
        <p:txBody>
          <a:bodyPr/>
          <a:lstStyle/>
          <a:p>
            <a:endParaRPr lang="en-US"/>
          </a:p>
        </p:txBody>
      </p:sp>
      <p:sp>
        <p:nvSpPr>
          <p:cNvPr id="56" name="AutoShape 56"/>
          <p:cNvSpPr/>
          <p:nvPr/>
        </p:nvSpPr>
        <p:spPr>
          <a:xfrm flipV="1">
            <a:off x="8660128" y="7282549"/>
            <a:ext cx="1067273" cy="0"/>
          </a:xfrm>
          <a:prstGeom prst="line">
            <a:avLst/>
          </a:prstGeom>
          <a:ln w="28575" cap="flat">
            <a:solidFill>
              <a:srgbClr val="CC0000"/>
            </a:solidFill>
            <a:prstDash val="solid"/>
            <a:headEnd type="none" w="sm" len="sm"/>
            <a:tailEnd type="none" w="sm" len="sm"/>
          </a:ln>
        </p:spPr>
        <p:txBody>
          <a:bodyPr/>
          <a:lstStyle/>
          <a:p>
            <a:endParaRPr lang="en-US"/>
          </a:p>
        </p:txBody>
      </p:sp>
      <p:grpSp>
        <p:nvGrpSpPr>
          <p:cNvPr id="57" name="Group 57"/>
          <p:cNvGrpSpPr/>
          <p:nvPr/>
        </p:nvGrpSpPr>
        <p:grpSpPr>
          <a:xfrm>
            <a:off x="4030022" y="1742087"/>
            <a:ext cx="288659" cy="288659"/>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87A7"/>
            </a:solidFill>
          </p:spPr>
          <p:txBody>
            <a:bodyPr/>
            <a:lstStyle/>
            <a:p>
              <a:endParaRPr lang="en-US"/>
            </a:p>
          </p:txBody>
        </p:sp>
        <p:sp>
          <p:nvSpPr>
            <p:cNvPr id="59" name="TextBox 59"/>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sp>
        <p:nvSpPr>
          <p:cNvPr id="60" name="AutoShape 60"/>
          <p:cNvSpPr/>
          <p:nvPr/>
        </p:nvSpPr>
        <p:spPr>
          <a:xfrm flipV="1">
            <a:off x="4174351" y="2030746"/>
            <a:ext cx="0" cy="465799"/>
          </a:xfrm>
          <a:prstGeom prst="line">
            <a:avLst/>
          </a:prstGeom>
          <a:ln w="28575" cap="rnd">
            <a:solidFill>
              <a:srgbClr val="000000"/>
            </a:solidFill>
            <a:prstDash val="sysDot"/>
            <a:headEnd type="none" w="sm" len="sm"/>
            <a:tailEnd type="none" w="sm" len="sm"/>
          </a:ln>
        </p:spPr>
        <p:txBody>
          <a:bodyPr/>
          <a:lstStyle/>
          <a:p>
            <a:endParaRPr lang="en-US"/>
          </a:p>
        </p:txBody>
      </p:sp>
      <p:grpSp>
        <p:nvGrpSpPr>
          <p:cNvPr id="61" name="Group 61"/>
          <p:cNvGrpSpPr/>
          <p:nvPr/>
        </p:nvGrpSpPr>
        <p:grpSpPr>
          <a:xfrm>
            <a:off x="4030022" y="2496545"/>
            <a:ext cx="288659" cy="288659"/>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87A7"/>
            </a:solidFill>
          </p:spPr>
          <p:txBody>
            <a:bodyPr/>
            <a:lstStyle/>
            <a:p>
              <a:endParaRPr lang="en-US"/>
            </a:p>
          </p:txBody>
        </p:sp>
        <p:sp>
          <p:nvSpPr>
            <p:cNvPr id="63" name="TextBox 63"/>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grpSp>
        <p:nvGrpSpPr>
          <p:cNvPr id="64" name="Group 64"/>
          <p:cNvGrpSpPr/>
          <p:nvPr/>
        </p:nvGrpSpPr>
        <p:grpSpPr>
          <a:xfrm>
            <a:off x="4030022" y="3246535"/>
            <a:ext cx="288659" cy="288659"/>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87A7"/>
            </a:solidFill>
          </p:spPr>
          <p:txBody>
            <a:bodyPr/>
            <a:lstStyle/>
            <a:p>
              <a:endParaRPr lang="en-US"/>
            </a:p>
          </p:txBody>
        </p:sp>
        <p:sp>
          <p:nvSpPr>
            <p:cNvPr id="66" name="TextBox 66"/>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sp>
        <p:nvSpPr>
          <p:cNvPr id="67" name="AutoShape 67"/>
          <p:cNvSpPr/>
          <p:nvPr/>
        </p:nvSpPr>
        <p:spPr>
          <a:xfrm flipH="1" flipV="1">
            <a:off x="4174351" y="3535195"/>
            <a:ext cx="0" cy="464218"/>
          </a:xfrm>
          <a:prstGeom prst="line">
            <a:avLst/>
          </a:prstGeom>
          <a:ln w="28575" cap="rnd">
            <a:solidFill>
              <a:srgbClr val="000000"/>
            </a:solidFill>
            <a:prstDash val="sysDot"/>
            <a:headEnd type="none" w="sm" len="sm"/>
            <a:tailEnd type="none" w="sm" len="sm"/>
          </a:ln>
        </p:spPr>
        <p:txBody>
          <a:bodyPr/>
          <a:lstStyle/>
          <a:p>
            <a:endParaRPr lang="en-US"/>
          </a:p>
        </p:txBody>
      </p:sp>
      <p:grpSp>
        <p:nvGrpSpPr>
          <p:cNvPr id="68" name="Group 68"/>
          <p:cNvGrpSpPr/>
          <p:nvPr/>
        </p:nvGrpSpPr>
        <p:grpSpPr>
          <a:xfrm>
            <a:off x="4030022" y="3999413"/>
            <a:ext cx="288659" cy="288659"/>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87A7"/>
            </a:solidFill>
          </p:spPr>
          <p:txBody>
            <a:bodyPr/>
            <a:lstStyle/>
            <a:p>
              <a:endParaRPr lang="en-US"/>
            </a:p>
          </p:txBody>
        </p:sp>
        <p:sp>
          <p:nvSpPr>
            <p:cNvPr id="70" name="TextBox 70"/>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sp>
        <p:nvSpPr>
          <p:cNvPr id="71" name="AutoShape 71"/>
          <p:cNvSpPr/>
          <p:nvPr/>
        </p:nvSpPr>
        <p:spPr>
          <a:xfrm flipV="1">
            <a:off x="4174351" y="2785205"/>
            <a:ext cx="0" cy="461331"/>
          </a:xfrm>
          <a:prstGeom prst="line">
            <a:avLst/>
          </a:prstGeom>
          <a:ln w="28575" cap="rnd">
            <a:solidFill>
              <a:srgbClr val="000000"/>
            </a:solidFill>
            <a:prstDash val="sysDot"/>
            <a:headEnd type="none" w="sm" len="sm"/>
            <a:tailEnd type="none" w="sm" len="sm"/>
          </a:ln>
        </p:spPr>
        <p:txBody>
          <a:bodyPr/>
          <a:lstStyle/>
          <a:p>
            <a:endParaRPr lang="en-US"/>
          </a:p>
        </p:txBody>
      </p:sp>
      <p:grpSp>
        <p:nvGrpSpPr>
          <p:cNvPr id="72" name="Group 72"/>
          <p:cNvGrpSpPr/>
          <p:nvPr/>
        </p:nvGrpSpPr>
        <p:grpSpPr>
          <a:xfrm>
            <a:off x="4030022" y="6009556"/>
            <a:ext cx="288659" cy="288659"/>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4170"/>
            </a:solidFill>
          </p:spPr>
          <p:txBody>
            <a:bodyPr/>
            <a:lstStyle/>
            <a:p>
              <a:endParaRPr lang="en-US"/>
            </a:p>
          </p:txBody>
        </p:sp>
        <p:sp>
          <p:nvSpPr>
            <p:cNvPr id="74" name="TextBox 74"/>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sp>
        <p:nvSpPr>
          <p:cNvPr id="75" name="AutoShape 75"/>
          <p:cNvSpPr/>
          <p:nvPr/>
        </p:nvSpPr>
        <p:spPr>
          <a:xfrm flipV="1">
            <a:off x="4174351" y="6298216"/>
            <a:ext cx="0" cy="465799"/>
          </a:xfrm>
          <a:prstGeom prst="line">
            <a:avLst/>
          </a:prstGeom>
          <a:ln w="28575" cap="rnd">
            <a:solidFill>
              <a:srgbClr val="000000"/>
            </a:solidFill>
            <a:prstDash val="sysDot"/>
            <a:headEnd type="none" w="sm" len="sm"/>
            <a:tailEnd type="none" w="sm" len="sm"/>
          </a:ln>
        </p:spPr>
        <p:txBody>
          <a:bodyPr/>
          <a:lstStyle/>
          <a:p>
            <a:endParaRPr lang="en-US"/>
          </a:p>
        </p:txBody>
      </p:sp>
      <p:grpSp>
        <p:nvGrpSpPr>
          <p:cNvPr id="76" name="Group 76"/>
          <p:cNvGrpSpPr/>
          <p:nvPr/>
        </p:nvGrpSpPr>
        <p:grpSpPr>
          <a:xfrm>
            <a:off x="4030022" y="6764014"/>
            <a:ext cx="288659" cy="288659"/>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4170"/>
            </a:solidFill>
          </p:spPr>
          <p:txBody>
            <a:bodyPr/>
            <a:lstStyle/>
            <a:p>
              <a:endParaRPr lang="en-US"/>
            </a:p>
          </p:txBody>
        </p:sp>
        <p:sp>
          <p:nvSpPr>
            <p:cNvPr id="78" name="TextBox 78"/>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grpSp>
        <p:nvGrpSpPr>
          <p:cNvPr id="79" name="Group 79"/>
          <p:cNvGrpSpPr/>
          <p:nvPr/>
        </p:nvGrpSpPr>
        <p:grpSpPr>
          <a:xfrm>
            <a:off x="4030022" y="7514005"/>
            <a:ext cx="288659" cy="288659"/>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4170"/>
            </a:solidFill>
          </p:spPr>
          <p:txBody>
            <a:bodyPr/>
            <a:lstStyle/>
            <a:p>
              <a:endParaRPr lang="en-US"/>
            </a:p>
          </p:txBody>
        </p:sp>
        <p:sp>
          <p:nvSpPr>
            <p:cNvPr id="81" name="TextBox 81"/>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sp>
        <p:nvSpPr>
          <p:cNvPr id="82" name="AutoShape 82"/>
          <p:cNvSpPr/>
          <p:nvPr/>
        </p:nvSpPr>
        <p:spPr>
          <a:xfrm flipV="1">
            <a:off x="4174351" y="7802664"/>
            <a:ext cx="0" cy="464218"/>
          </a:xfrm>
          <a:prstGeom prst="line">
            <a:avLst/>
          </a:prstGeom>
          <a:ln w="28575" cap="rnd">
            <a:solidFill>
              <a:srgbClr val="000000"/>
            </a:solidFill>
            <a:prstDash val="sysDot"/>
            <a:headEnd type="none" w="sm" len="sm"/>
            <a:tailEnd type="none" w="sm" len="sm"/>
          </a:ln>
        </p:spPr>
        <p:txBody>
          <a:bodyPr/>
          <a:lstStyle/>
          <a:p>
            <a:endParaRPr lang="en-US"/>
          </a:p>
        </p:txBody>
      </p:sp>
      <p:grpSp>
        <p:nvGrpSpPr>
          <p:cNvPr id="83" name="Group 83"/>
          <p:cNvGrpSpPr/>
          <p:nvPr/>
        </p:nvGrpSpPr>
        <p:grpSpPr>
          <a:xfrm>
            <a:off x="4030022" y="8266882"/>
            <a:ext cx="288659" cy="288659"/>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4170"/>
            </a:solidFill>
          </p:spPr>
          <p:txBody>
            <a:bodyPr/>
            <a:lstStyle/>
            <a:p>
              <a:endParaRPr lang="en-US"/>
            </a:p>
          </p:txBody>
        </p:sp>
        <p:sp>
          <p:nvSpPr>
            <p:cNvPr id="85" name="TextBox 85"/>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sp>
        <p:nvSpPr>
          <p:cNvPr id="86" name="AutoShape 86"/>
          <p:cNvSpPr/>
          <p:nvPr/>
        </p:nvSpPr>
        <p:spPr>
          <a:xfrm flipV="1">
            <a:off x="4174351" y="7052674"/>
            <a:ext cx="0" cy="461331"/>
          </a:xfrm>
          <a:prstGeom prst="line">
            <a:avLst/>
          </a:prstGeom>
          <a:ln w="28575" cap="rnd">
            <a:solidFill>
              <a:srgbClr val="000000"/>
            </a:solidFill>
            <a:prstDash val="sysDot"/>
            <a:headEnd type="none" w="sm" len="sm"/>
            <a:tailEnd type="none" w="sm" len="sm"/>
          </a:ln>
        </p:spPr>
        <p:txBody>
          <a:bodyPr/>
          <a:lstStyle/>
          <a:p>
            <a:endParaRPr lang="en-US"/>
          </a:p>
        </p:txBody>
      </p:sp>
      <p:grpSp>
        <p:nvGrpSpPr>
          <p:cNvPr id="87" name="Group 87"/>
          <p:cNvGrpSpPr/>
          <p:nvPr/>
        </p:nvGrpSpPr>
        <p:grpSpPr>
          <a:xfrm>
            <a:off x="13969319" y="6009556"/>
            <a:ext cx="288659" cy="288659"/>
            <a:chOff x="0" y="0"/>
            <a:chExt cx="812800" cy="812800"/>
          </a:xfrm>
        </p:grpSpPr>
        <p:sp>
          <p:nvSpPr>
            <p:cNvPr id="88" name="Freeform 8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87A7"/>
            </a:solidFill>
          </p:spPr>
          <p:txBody>
            <a:bodyPr/>
            <a:lstStyle/>
            <a:p>
              <a:endParaRPr lang="en-US"/>
            </a:p>
          </p:txBody>
        </p:sp>
        <p:sp>
          <p:nvSpPr>
            <p:cNvPr id="89" name="TextBox 89"/>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sp>
        <p:nvSpPr>
          <p:cNvPr id="90" name="AutoShape 90"/>
          <p:cNvSpPr/>
          <p:nvPr/>
        </p:nvSpPr>
        <p:spPr>
          <a:xfrm flipV="1">
            <a:off x="14113649" y="6298216"/>
            <a:ext cx="0" cy="465799"/>
          </a:xfrm>
          <a:prstGeom prst="line">
            <a:avLst/>
          </a:prstGeom>
          <a:ln w="38100" cap="rnd">
            <a:solidFill>
              <a:srgbClr val="000000"/>
            </a:solidFill>
            <a:prstDash val="sysDot"/>
            <a:headEnd type="none" w="sm" len="sm"/>
            <a:tailEnd type="none" w="sm" len="sm"/>
          </a:ln>
        </p:spPr>
        <p:txBody>
          <a:bodyPr/>
          <a:lstStyle/>
          <a:p>
            <a:endParaRPr lang="en-US"/>
          </a:p>
        </p:txBody>
      </p:sp>
      <p:grpSp>
        <p:nvGrpSpPr>
          <p:cNvPr id="91" name="Group 91"/>
          <p:cNvGrpSpPr/>
          <p:nvPr/>
        </p:nvGrpSpPr>
        <p:grpSpPr>
          <a:xfrm>
            <a:off x="13969319" y="6764014"/>
            <a:ext cx="288659" cy="288659"/>
            <a:chOff x="0" y="0"/>
            <a:chExt cx="812800" cy="812800"/>
          </a:xfrm>
        </p:grpSpPr>
        <p:sp>
          <p:nvSpPr>
            <p:cNvPr id="92" name="Freeform 9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87A7"/>
            </a:solidFill>
          </p:spPr>
          <p:txBody>
            <a:bodyPr/>
            <a:lstStyle/>
            <a:p>
              <a:endParaRPr lang="en-US"/>
            </a:p>
          </p:txBody>
        </p:sp>
        <p:sp>
          <p:nvSpPr>
            <p:cNvPr id="93" name="TextBox 93"/>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grpSp>
        <p:nvGrpSpPr>
          <p:cNvPr id="94" name="Group 94"/>
          <p:cNvGrpSpPr/>
          <p:nvPr/>
        </p:nvGrpSpPr>
        <p:grpSpPr>
          <a:xfrm>
            <a:off x="13969319" y="7514005"/>
            <a:ext cx="288659" cy="288659"/>
            <a:chOff x="0" y="0"/>
            <a:chExt cx="812800" cy="812800"/>
          </a:xfrm>
        </p:grpSpPr>
        <p:sp>
          <p:nvSpPr>
            <p:cNvPr id="95" name="Freeform 9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87A7"/>
            </a:solidFill>
          </p:spPr>
          <p:txBody>
            <a:bodyPr/>
            <a:lstStyle/>
            <a:p>
              <a:endParaRPr lang="en-US"/>
            </a:p>
          </p:txBody>
        </p:sp>
        <p:sp>
          <p:nvSpPr>
            <p:cNvPr id="96" name="TextBox 96"/>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sp>
        <p:nvSpPr>
          <p:cNvPr id="97" name="AutoShape 97"/>
          <p:cNvSpPr/>
          <p:nvPr/>
        </p:nvSpPr>
        <p:spPr>
          <a:xfrm flipV="1">
            <a:off x="14113649" y="7802664"/>
            <a:ext cx="0" cy="464218"/>
          </a:xfrm>
          <a:prstGeom prst="line">
            <a:avLst/>
          </a:prstGeom>
          <a:ln w="38100" cap="rnd">
            <a:solidFill>
              <a:srgbClr val="000000"/>
            </a:solidFill>
            <a:prstDash val="sysDot"/>
            <a:headEnd type="none" w="sm" len="sm"/>
            <a:tailEnd type="none" w="sm" len="sm"/>
          </a:ln>
        </p:spPr>
        <p:txBody>
          <a:bodyPr/>
          <a:lstStyle/>
          <a:p>
            <a:endParaRPr lang="en-US"/>
          </a:p>
        </p:txBody>
      </p:sp>
      <p:grpSp>
        <p:nvGrpSpPr>
          <p:cNvPr id="98" name="Group 98"/>
          <p:cNvGrpSpPr/>
          <p:nvPr/>
        </p:nvGrpSpPr>
        <p:grpSpPr>
          <a:xfrm>
            <a:off x="13969319" y="8266882"/>
            <a:ext cx="288659" cy="288659"/>
            <a:chOff x="0" y="0"/>
            <a:chExt cx="812800" cy="812800"/>
          </a:xfrm>
        </p:grpSpPr>
        <p:sp>
          <p:nvSpPr>
            <p:cNvPr id="99" name="Freeform 9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87A7"/>
            </a:solidFill>
          </p:spPr>
          <p:txBody>
            <a:bodyPr/>
            <a:lstStyle/>
            <a:p>
              <a:endParaRPr lang="en-US"/>
            </a:p>
          </p:txBody>
        </p:sp>
        <p:sp>
          <p:nvSpPr>
            <p:cNvPr id="100" name="TextBox 100"/>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sp>
        <p:nvSpPr>
          <p:cNvPr id="101" name="AutoShape 101"/>
          <p:cNvSpPr/>
          <p:nvPr/>
        </p:nvSpPr>
        <p:spPr>
          <a:xfrm flipV="1">
            <a:off x="14113649" y="7052674"/>
            <a:ext cx="0" cy="461331"/>
          </a:xfrm>
          <a:prstGeom prst="line">
            <a:avLst/>
          </a:prstGeom>
          <a:ln w="38100" cap="rnd">
            <a:solidFill>
              <a:srgbClr val="000000"/>
            </a:solidFill>
            <a:prstDash val="sysDot"/>
            <a:headEnd type="none" w="sm" len="sm"/>
            <a:tailEnd type="none" w="sm" len="sm"/>
          </a:ln>
        </p:spPr>
        <p:txBody>
          <a:bodyPr/>
          <a:lstStyle/>
          <a:p>
            <a:endParaRPr lang="en-US"/>
          </a:p>
        </p:txBody>
      </p:sp>
      <p:grpSp>
        <p:nvGrpSpPr>
          <p:cNvPr id="102" name="Group 102"/>
          <p:cNvGrpSpPr/>
          <p:nvPr/>
        </p:nvGrpSpPr>
        <p:grpSpPr>
          <a:xfrm>
            <a:off x="13969319" y="1731459"/>
            <a:ext cx="288659" cy="288659"/>
            <a:chOff x="0" y="0"/>
            <a:chExt cx="812800" cy="812800"/>
          </a:xfrm>
        </p:grpSpPr>
        <p:sp>
          <p:nvSpPr>
            <p:cNvPr id="103" name="Freeform 10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4170"/>
            </a:solidFill>
          </p:spPr>
          <p:txBody>
            <a:bodyPr/>
            <a:lstStyle/>
            <a:p>
              <a:endParaRPr lang="en-US"/>
            </a:p>
          </p:txBody>
        </p:sp>
        <p:sp>
          <p:nvSpPr>
            <p:cNvPr id="104" name="TextBox 104"/>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sp>
        <p:nvSpPr>
          <p:cNvPr id="105" name="AutoShape 105"/>
          <p:cNvSpPr/>
          <p:nvPr/>
        </p:nvSpPr>
        <p:spPr>
          <a:xfrm flipV="1">
            <a:off x="14113649" y="2020118"/>
            <a:ext cx="0" cy="465799"/>
          </a:xfrm>
          <a:prstGeom prst="line">
            <a:avLst/>
          </a:prstGeom>
          <a:ln w="38100" cap="rnd">
            <a:solidFill>
              <a:srgbClr val="000000"/>
            </a:solidFill>
            <a:prstDash val="sysDot"/>
            <a:headEnd type="none" w="sm" len="sm"/>
            <a:tailEnd type="none" w="sm" len="sm"/>
          </a:ln>
        </p:spPr>
        <p:txBody>
          <a:bodyPr/>
          <a:lstStyle/>
          <a:p>
            <a:endParaRPr lang="en-US"/>
          </a:p>
        </p:txBody>
      </p:sp>
      <p:grpSp>
        <p:nvGrpSpPr>
          <p:cNvPr id="106" name="Group 106"/>
          <p:cNvGrpSpPr/>
          <p:nvPr/>
        </p:nvGrpSpPr>
        <p:grpSpPr>
          <a:xfrm>
            <a:off x="13969319" y="2485917"/>
            <a:ext cx="288659" cy="288659"/>
            <a:chOff x="0" y="0"/>
            <a:chExt cx="812800" cy="812800"/>
          </a:xfrm>
        </p:grpSpPr>
        <p:sp>
          <p:nvSpPr>
            <p:cNvPr id="107" name="Freeform 10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4170"/>
            </a:solidFill>
          </p:spPr>
          <p:txBody>
            <a:bodyPr/>
            <a:lstStyle/>
            <a:p>
              <a:endParaRPr lang="en-US"/>
            </a:p>
          </p:txBody>
        </p:sp>
        <p:sp>
          <p:nvSpPr>
            <p:cNvPr id="108" name="TextBox 108"/>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grpSp>
        <p:nvGrpSpPr>
          <p:cNvPr id="109" name="Group 109"/>
          <p:cNvGrpSpPr/>
          <p:nvPr/>
        </p:nvGrpSpPr>
        <p:grpSpPr>
          <a:xfrm>
            <a:off x="13969319" y="3235907"/>
            <a:ext cx="288659" cy="288659"/>
            <a:chOff x="0" y="0"/>
            <a:chExt cx="812800" cy="812800"/>
          </a:xfrm>
        </p:grpSpPr>
        <p:sp>
          <p:nvSpPr>
            <p:cNvPr id="110" name="Freeform 1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4170"/>
            </a:solidFill>
          </p:spPr>
          <p:txBody>
            <a:bodyPr/>
            <a:lstStyle/>
            <a:p>
              <a:endParaRPr lang="en-US"/>
            </a:p>
          </p:txBody>
        </p:sp>
        <p:sp>
          <p:nvSpPr>
            <p:cNvPr id="111" name="TextBox 111"/>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sp>
        <p:nvSpPr>
          <p:cNvPr id="112" name="AutoShape 112"/>
          <p:cNvSpPr/>
          <p:nvPr/>
        </p:nvSpPr>
        <p:spPr>
          <a:xfrm flipV="1">
            <a:off x="14113649" y="3524567"/>
            <a:ext cx="0" cy="470499"/>
          </a:xfrm>
          <a:prstGeom prst="line">
            <a:avLst/>
          </a:prstGeom>
          <a:ln w="38100" cap="rnd">
            <a:solidFill>
              <a:srgbClr val="000000"/>
            </a:solidFill>
            <a:prstDash val="sysDot"/>
            <a:headEnd type="none" w="sm" len="sm"/>
            <a:tailEnd type="none" w="sm" len="sm"/>
          </a:ln>
        </p:spPr>
        <p:txBody>
          <a:bodyPr/>
          <a:lstStyle/>
          <a:p>
            <a:endParaRPr lang="en-US"/>
          </a:p>
        </p:txBody>
      </p:sp>
      <p:grpSp>
        <p:nvGrpSpPr>
          <p:cNvPr id="113" name="Group 113"/>
          <p:cNvGrpSpPr/>
          <p:nvPr/>
        </p:nvGrpSpPr>
        <p:grpSpPr>
          <a:xfrm>
            <a:off x="13969319" y="3995066"/>
            <a:ext cx="288659" cy="288659"/>
            <a:chOff x="0" y="0"/>
            <a:chExt cx="812800" cy="812800"/>
          </a:xfrm>
        </p:grpSpPr>
        <p:sp>
          <p:nvSpPr>
            <p:cNvPr id="114" name="Freeform 1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4170"/>
            </a:solidFill>
          </p:spPr>
          <p:txBody>
            <a:bodyPr/>
            <a:lstStyle/>
            <a:p>
              <a:endParaRPr lang="en-US"/>
            </a:p>
          </p:txBody>
        </p:sp>
        <p:sp>
          <p:nvSpPr>
            <p:cNvPr id="115" name="TextBox 115"/>
            <p:cNvSpPr txBox="1"/>
            <p:nvPr/>
          </p:nvSpPr>
          <p:spPr>
            <a:xfrm>
              <a:off x="76200" y="9525"/>
              <a:ext cx="660400" cy="727075"/>
            </a:xfrm>
            <a:prstGeom prst="rect">
              <a:avLst/>
            </a:prstGeom>
          </p:spPr>
          <p:txBody>
            <a:bodyPr lIns="50800" tIns="50800" rIns="50800" bIns="50800" rtlCol="0" anchor="ctr"/>
            <a:lstStyle/>
            <a:p>
              <a:pPr algn="ctr">
                <a:lnSpc>
                  <a:spcPts val="3000"/>
                </a:lnSpc>
              </a:pPr>
              <a:endParaRPr/>
            </a:p>
          </p:txBody>
        </p:sp>
      </p:grpSp>
      <p:sp>
        <p:nvSpPr>
          <p:cNvPr id="116" name="AutoShape 116"/>
          <p:cNvSpPr/>
          <p:nvPr/>
        </p:nvSpPr>
        <p:spPr>
          <a:xfrm flipV="1">
            <a:off x="14113649" y="2774576"/>
            <a:ext cx="0" cy="461331"/>
          </a:xfrm>
          <a:prstGeom prst="line">
            <a:avLst/>
          </a:prstGeom>
          <a:ln w="38100" cap="rnd">
            <a:solidFill>
              <a:srgbClr val="000000"/>
            </a:solidFill>
            <a:prstDash val="sysDot"/>
            <a:headEnd type="none" w="sm" len="sm"/>
            <a:tailEnd type="none" w="sm" len="sm"/>
          </a:ln>
        </p:spPr>
        <p:txBody>
          <a:bodyPr/>
          <a:lstStyle/>
          <a:p>
            <a:endParaRPr lang="en-US"/>
          </a:p>
        </p:txBody>
      </p:sp>
      <p:sp>
        <p:nvSpPr>
          <p:cNvPr id="117" name="Freeform 117"/>
          <p:cNvSpPr/>
          <p:nvPr/>
        </p:nvSpPr>
        <p:spPr>
          <a:xfrm>
            <a:off x="6171899" y="4705745"/>
            <a:ext cx="5942945" cy="891442"/>
          </a:xfrm>
          <a:custGeom>
            <a:avLst/>
            <a:gdLst/>
            <a:ahLst/>
            <a:cxnLst/>
            <a:rect l="l" t="t" r="r" b="b"/>
            <a:pathLst>
              <a:path w="5942945" h="891442">
                <a:moveTo>
                  <a:pt x="0" y="0"/>
                </a:moveTo>
                <a:lnTo>
                  <a:pt x="5942945" y="0"/>
                </a:lnTo>
                <a:lnTo>
                  <a:pt x="5942945" y="891441"/>
                </a:lnTo>
                <a:lnTo>
                  <a:pt x="0" y="891441"/>
                </a:lnTo>
                <a:lnTo>
                  <a:pt x="0" y="0"/>
                </a:lnTo>
                <a:close/>
              </a:path>
            </a:pathLst>
          </a:custGeom>
          <a:blipFill>
            <a:blip r:embed="rId11"/>
            <a:stretch>
              <a:fillRect/>
            </a:stretch>
          </a:blipFill>
        </p:spPr>
        <p:txBody>
          <a:bodyPr/>
          <a:lstStyle/>
          <a:p>
            <a:endParaRPr lang="en-US"/>
          </a:p>
        </p:txBody>
      </p:sp>
      <p:sp>
        <p:nvSpPr>
          <p:cNvPr id="118" name="Freeform 118"/>
          <p:cNvSpPr/>
          <p:nvPr/>
        </p:nvSpPr>
        <p:spPr>
          <a:xfrm>
            <a:off x="458757" y="3197807"/>
            <a:ext cx="3378790" cy="709546"/>
          </a:xfrm>
          <a:custGeom>
            <a:avLst/>
            <a:gdLst/>
            <a:ahLst/>
            <a:cxnLst/>
            <a:rect l="l" t="t" r="r" b="b"/>
            <a:pathLst>
              <a:path w="3378790" h="709546">
                <a:moveTo>
                  <a:pt x="0" y="0"/>
                </a:moveTo>
                <a:lnTo>
                  <a:pt x="3378790" y="0"/>
                </a:lnTo>
                <a:lnTo>
                  <a:pt x="3378790" y="709546"/>
                </a:lnTo>
                <a:lnTo>
                  <a:pt x="0" y="709546"/>
                </a:lnTo>
                <a:lnTo>
                  <a:pt x="0" y="0"/>
                </a:lnTo>
                <a:close/>
              </a:path>
            </a:pathLst>
          </a:custGeom>
          <a:blipFill>
            <a:blip r:embed="rId12"/>
            <a:stretch>
              <a:fillRect/>
            </a:stretch>
          </a:blipFill>
        </p:spPr>
        <p:txBody>
          <a:bodyPr/>
          <a:lstStyle/>
          <a:p>
            <a:endParaRPr lang="en-US"/>
          </a:p>
        </p:txBody>
      </p:sp>
      <p:sp>
        <p:nvSpPr>
          <p:cNvPr id="119" name="Freeform 119"/>
          <p:cNvSpPr/>
          <p:nvPr/>
        </p:nvSpPr>
        <p:spPr>
          <a:xfrm>
            <a:off x="651231" y="2060080"/>
            <a:ext cx="2959690" cy="725124"/>
          </a:xfrm>
          <a:custGeom>
            <a:avLst/>
            <a:gdLst/>
            <a:ahLst/>
            <a:cxnLst/>
            <a:rect l="l" t="t" r="r" b="b"/>
            <a:pathLst>
              <a:path w="2959690" h="725124">
                <a:moveTo>
                  <a:pt x="0" y="0"/>
                </a:moveTo>
                <a:lnTo>
                  <a:pt x="2959691" y="0"/>
                </a:lnTo>
                <a:lnTo>
                  <a:pt x="2959691" y="725125"/>
                </a:lnTo>
                <a:lnTo>
                  <a:pt x="0" y="725125"/>
                </a:lnTo>
                <a:lnTo>
                  <a:pt x="0" y="0"/>
                </a:lnTo>
                <a:close/>
              </a:path>
            </a:pathLst>
          </a:custGeom>
          <a:blipFill>
            <a:blip r:embed="rId13"/>
            <a:stretch>
              <a:fillRect/>
            </a:stretch>
          </a:blipFill>
        </p:spPr>
        <p:txBody>
          <a:bodyPr/>
          <a:lstStyle/>
          <a:p>
            <a:endParaRPr lang="en-US"/>
          </a:p>
        </p:txBody>
      </p:sp>
      <p:sp>
        <p:nvSpPr>
          <p:cNvPr id="120" name="Freeform 120"/>
          <p:cNvSpPr/>
          <p:nvPr/>
        </p:nvSpPr>
        <p:spPr>
          <a:xfrm>
            <a:off x="14676890" y="1772296"/>
            <a:ext cx="2943512" cy="838901"/>
          </a:xfrm>
          <a:custGeom>
            <a:avLst/>
            <a:gdLst/>
            <a:ahLst/>
            <a:cxnLst/>
            <a:rect l="l" t="t" r="r" b="b"/>
            <a:pathLst>
              <a:path w="2943512" h="838901">
                <a:moveTo>
                  <a:pt x="0" y="0"/>
                </a:moveTo>
                <a:lnTo>
                  <a:pt x="2943512" y="0"/>
                </a:lnTo>
                <a:lnTo>
                  <a:pt x="2943512" y="838901"/>
                </a:lnTo>
                <a:lnTo>
                  <a:pt x="0" y="838901"/>
                </a:lnTo>
                <a:lnTo>
                  <a:pt x="0" y="0"/>
                </a:lnTo>
                <a:close/>
              </a:path>
            </a:pathLst>
          </a:custGeom>
          <a:blipFill>
            <a:blip r:embed="rId14"/>
            <a:stretch>
              <a:fillRect/>
            </a:stretch>
          </a:blipFill>
        </p:spPr>
        <p:txBody>
          <a:bodyPr/>
          <a:lstStyle/>
          <a:p>
            <a:endParaRPr lang="en-US"/>
          </a:p>
        </p:txBody>
      </p:sp>
      <p:sp>
        <p:nvSpPr>
          <p:cNvPr id="121" name="Freeform 121"/>
          <p:cNvSpPr/>
          <p:nvPr/>
        </p:nvSpPr>
        <p:spPr>
          <a:xfrm>
            <a:off x="14676890" y="2919978"/>
            <a:ext cx="3268581" cy="555659"/>
          </a:xfrm>
          <a:custGeom>
            <a:avLst/>
            <a:gdLst/>
            <a:ahLst/>
            <a:cxnLst/>
            <a:rect l="l" t="t" r="r" b="b"/>
            <a:pathLst>
              <a:path w="3268581" h="555659">
                <a:moveTo>
                  <a:pt x="0" y="0"/>
                </a:moveTo>
                <a:lnTo>
                  <a:pt x="3268581" y="0"/>
                </a:lnTo>
                <a:lnTo>
                  <a:pt x="3268581" y="555659"/>
                </a:lnTo>
                <a:lnTo>
                  <a:pt x="0" y="555659"/>
                </a:lnTo>
                <a:lnTo>
                  <a:pt x="0" y="0"/>
                </a:lnTo>
                <a:close/>
              </a:path>
            </a:pathLst>
          </a:custGeom>
          <a:blipFill>
            <a:blip r:embed="rId15"/>
            <a:stretch>
              <a:fillRect/>
            </a:stretch>
          </a:blipFill>
        </p:spPr>
        <p:txBody>
          <a:bodyPr/>
          <a:lstStyle/>
          <a:p>
            <a:endParaRPr lang="en-US"/>
          </a:p>
        </p:txBody>
      </p:sp>
      <p:sp>
        <p:nvSpPr>
          <p:cNvPr id="122" name="Freeform 122"/>
          <p:cNvSpPr/>
          <p:nvPr/>
        </p:nvSpPr>
        <p:spPr>
          <a:xfrm>
            <a:off x="14676890" y="6782688"/>
            <a:ext cx="3132728" cy="971146"/>
          </a:xfrm>
          <a:custGeom>
            <a:avLst/>
            <a:gdLst/>
            <a:ahLst/>
            <a:cxnLst/>
            <a:rect l="l" t="t" r="r" b="b"/>
            <a:pathLst>
              <a:path w="3132728" h="971146">
                <a:moveTo>
                  <a:pt x="0" y="0"/>
                </a:moveTo>
                <a:lnTo>
                  <a:pt x="3132728" y="0"/>
                </a:lnTo>
                <a:lnTo>
                  <a:pt x="3132728" y="971146"/>
                </a:lnTo>
                <a:lnTo>
                  <a:pt x="0" y="971146"/>
                </a:lnTo>
                <a:lnTo>
                  <a:pt x="0" y="0"/>
                </a:lnTo>
                <a:close/>
              </a:path>
            </a:pathLst>
          </a:custGeom>
          <a:blipFill>
            <a:blip r:embed="rId16"/>
            <a:stretch>
              <a:fillRect/>
            </a:stretch>
          </a:blipFill>
        </p:spPr>
        <p:txBody>
          <a:bodyPr/>
          <a:lstStyle/>
          <a:p>
            <a:endParaRPr lang="en-US"/>
          </a:p>
        </p:txBody>
      </p:sp>
      <p:sp>
        <p:nvSpPr>
          <p:cNvPr id="123" name="Freeform 123"/>
          <p:cNvSpPr/>
          <p:nvPr/>
        </p:nvSpPr>
        <p:spPr>
          <a:xfrm>
            <a:off x="685382" y="6009556"/>
            <a:ext cx="2925540" cy="1799207"/>
          </a:xfrm>
          <a:custGeom>
            <a:avLst/>
            <a:gdLst/>
            <a:ahLst/>
            <a:cxnLst/>
            <a:rect l="l" t="t" r="r" b="b"/>
            <a:pathLst>
              <a:path w="2925540" h="1799207">
                <a:moveTo>
                  <a:pt x="0" y="0"/>
                </a:moveTo>
                <a:lnTo>
                  <a:pt x="2925540" y="0"/>
                </a:lnTo>
                <a:lnTo>
                  <a:pt x="2925540" y="1799207"/>
                </a:lnTo>
                <a:lnTo>
                  <a:pt x="0" y="1799207"/>
                </a:lnTo>
                <a:lnTo>
                  <a:pt x="0" y="0"/>
                </a:lnTo>
                <a:close/>
              </a:path>
            </a:pathLst>
          </a:custGeom>
          <a:blipFill>
            <a:blip r:embed="rId17"/>
            <a:stretch>
              <a:fillRect/>
            </a:stretch>
          </a:blipFill>
        </p:spPr>
        <p:txBody>
          <a:bodyPr/>
          <a:lstStyle/>
          <a:p>
            <a:endParaRPr lang="en-US"/>
          </a:p>
        </p:txBody>
      </p:sp>
      <p:sp>
        <p:nvSpPr>
          <p:cNvPr id="124" name="Freeform 124"/>
          <p:cNvSpPr/>
          <p:nvPr/>
        </p:nvSpPr>
        <p:spPr>
          <a:xfrm>
            <a:off x="14767302" y="3759816"/>
            <a:ext cx="2853100" cy="796853"/>
          </a:xfrm>
          <a:custGeom>
            <a:avLst/>
            <a:gdLst/>
            <a:ahLst/>
            <a:cxnLst/>
            <a:rect l="l" t="t" r="r" b="b"/>
            <a:pathLst>
              <a:path w="2853100" h="796853">
                <a:moveTo>
                  <a:pt x="0" y="0"/>
                </a:moveTo>
                <a:lnTo>
                  <a:pt x="2853100" y="0"/>
                </a:lnTo>
                <a:lnTo>
                  <a:pt x="2853100" y="796853"/>
                </a:lnTo>
                <a:lnTo>
                  <a:pt x="0" y="796853"/>
                </a:lnTo>
                <a:lnTo>
                  <a:pt x="0" y="0"/>
                </a:lnTo>
                <a:close/>
              </a:path>
            </a:pathLst>
          </a:custGeom>
          <a:blipFill>
            <a:blip r:embed="rId18"/>
            <a:stretch>
              <a:fillRect/>
            </a:stretch>
          </a:blipFill>
        </p:spPr>
        <p:txBody>
          <a:bodyPr/>
          <a:lstStyle/>
          <a:p>
            <a:endParaRPr lang="en-US"/>
          </a:p>
        </p:txBody>
      </p:sp>
      <p:sp>
        <p:nvSpPr>
          <p:cNvPr id="125" name="Freeform 125"/>
          <p:cNvSpPr/>
          <p:nvPr/>
        </p:nvSpPr>
        <p:spPr>
          <a:xfrm>
            <a:off x="364202" y="7999289"/>
            <a:ext cx="3567900" cy="535185"/>
          </a:xfrm>
          <a:custGeom>
            <a:avLst/>
            <a:gdLst/>
            <a:ahLst/>
            <a:cxnLst/>
            <a:rect l="l" t="t" r="r" b="b"/>
            <a:pathLst>
              <a:path w="3567900" h="535185">
                <a:moveTo>
                  <a:pt x="0" y="0"/>
                </a:moveTo>
                <a:lnTo>
                  <a:pt x="3567900" y="0"/>
                </a:lnTo>
                <a:lnTo>
                  <a:pt x="3567900" y="535185"/>
                </a:lnTo>
                <a:lnTo>
                  <a:pt x="0" y="535185"/>
                </a:lnTo>
                <a:lnTo>
                  <a:pt x="0" y="0"/>
                </a:lnTo>
                <a:close/>
              </a:path>
            </a:pathLst>
          </a:custGeom>
          <a:blipFill>
            <a:blip r:embed="rId11"/>
            <a:stretch>
              <a:fillRect/>
            </a:stretch>
          </a:blipFill>
        </p:spPr>
        <p:txBody>
          <a:bodyPr/>
          <a:lstStyle/>
          <a:p>
            <a:endParaRPr lang="en-US"/>
          </a:p>
        </p:txBody>
      </p:sp>
      <p:sp>
        <p:nvSpPr>
          <p:cNvPr id="126" name="TextBox 126"/>
          <p:cNvSpPr txBox="1"/>
          <p:nvPr/>
        </p:nvSpPr>
        <p:spPr>
          <a:xfrm>
            <a:off x="6062463" y="589518"/>
            <a:ext cx="6161815" cy="467487"/>
          </a:xfrm>
          <a:prstGeom prst="rect">
            <a:avLst/>
          </a:prstGeom>
        </p:spPr>
        <p:txBody>
          <a:bodyPr lIns="0" tIns="0" rIns="0" bIns="0" rtlCol="0" anchor="t">
            <a:spAutoFit/>
          </a:bodyPr>
          <a:lstStyle/>
          <a:p>
            <a:pPr algn="ctr">
              <a:lnSpc>
                <a:spcPts val="3234"/>
              </a:lnSpc>
            </a:pPr>
            <a:r>
              <a:rPr lang="en-US" sz="4200" spc="-163">
                <a:solidFill>
                  <a:srgbClr val="104170"/>
                </a:solidFill>
                <a:latin typeface="Cerebri Bold"/>
              </a:rPr>
              <a:t>What we do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US"/>
          </a:p>
        </p:txBody>
      </p:sp>
      <p:grpSp>
        <p:nvGrpSpPr>
          <p:cNvPr id="3" name="Group 3"/>
          <p:cNvGrpSpPr/>
          <p:nvPr/>
        </p:nvGrpSpPr>
        <p:grpSpPr>
          <a:xfrm>
            <a:off x="1028700" y="1882387"/>
            <a:ext cx="8760479" cy="7083639"/>
            <a:chOff x="0" y="0"/>
            <a:chExt cx="11680639" cy="9444853"/>
          </a:xfrm>
        </p:grpSpPr>
        <p:pic>
          <p:nvPicPr>
            <p:cNvPr id="4" name="Picture 4"/>
            <p:cNvPicPr>
              <a:picLocks noChangeAspect="1"/>
            </p:cNvPicPr>
            <p:nvPr/>
          </p:nvPicPr>
          <p:blipFill>
            <a:blip r:embed="rId4"/>
            <a:srcRect l="32056" r="28046"/>
            <a:stretch>
              <a:fillRect/>
            </a:stretch>
          </p:blipFill>
          <p:spPr>
            <a:xfrm>
              <a:off x="0" y="0"/>
              <a:ext cx="5687919" cy="9444853"/>
            </a:xfrm>
            <a:prstGeom prst="rect">
              <a:avLst/>
            </a:prstGeom>
          </p:spPr>
        </p:pic>
        <p:pic>
          <p:nvPicPr>
            <p:cNvPr id="5" name="Picture 5"/>
            <p:cNvPicPr>
              <a:picLocks noChangeAspect="1"/>
            </p:cNvPicPr>
            <p:nvPr/>
          </p:nvPicPr>
          <p:blipFill>
            <a:blip r:embed="rId5"/>
            <a:srcRect l="39732" r="20144"/>
            <a:stretch>
              <a:fillRect/>
            </a:stretch>
          </p:blipFill>
          <p:spPr>
            <a:xfrm>
              <a:off x="5992719" y="0"/>
              <a:ext cx="5687919" cy="9444853"/>
            </a:xfrm>
            <a:prstGeom prst="rect">
              <a:avLst/>
            </a:prstGeom>
          </p:spPr>
        </p:pic>
      </p:grpSp>
      <p:sp>
        <p:nvSpPr>
          <p:cNvPr id="6" name="AutoShape 6"/>
          <p:cNvSpPr/>
          <p:nvPr/>
        </p:nvSpPr>
        <p:spPr>
          <a:xfrm>
            <a:off x="9144000" y="3050587"/>
            <a:ext cx="4870755" cy="0"/>
          </a:xfrm>
          <a:prstGeom prst="line">
            <a:avLst/>
          </a:prstGeom>
          <a:ln w="47625" cap="flat">
            <a:solidFill>
              <a:srgbClr val="CC0000"/>
            </a:solidFill>
            <a:prstDash val="solid"/>
            <a:headEnd type="none" w="sm" len="sm"/>
            <a:tailEnd type="none" w="sm" len="sm"/>
          </a:ln>
        </p:spPr>
        <p:txBody>
          <a:bodyPr/>
          <a:lstStyle/>
          <a:p>
            <a:endParaRPr lang="en-US"/>
          </a:p>
        </p:txBody>
      </p:sp>
      <p:sp>
        <p:nvSpPr>
          <p:cNvPr id="7" name="TextBox 7"/>
          <p:cNvSpPr txBox="1"/>
          <p:nvPr/>
        </p:nvSpPr>
        <p:spPr>
          <a:xfrm>
            <a:off x="1028700" y="397601"/>
            <a:ext cx="9913459" cy="1317469"/>
          </a:xfrm>
          <a:prstGeom prst="rect">
            <a:avLst/>
          </a:prstGeom>
        </p:spPr>
        <p:txBody>
          <a:bodyPr lIns="0" tIns="0" rIns="0" bIns="0" rtlCol="0" anchor="t">
            <a:spAutoFit/>
          </a:bodyPr>
          <a:lstStyle/>
          <a:p>
            <a:pPr algn="l">
              <a:lnSpc>
                <a:spcPts val="10858"/>
              </a:lnSpc>
            </a:pPr>
            <a:r>
              <a:rPr lang="en-US" sz="7756">
                <a:solidFill>
                  <a:srgbClr val="104170"/>
                </a:solidFill>
                <a:latin typeface="Cerebri Bold"/>
              </a:rPr>
              <a:t>What Is an Insider?</a:t>
            </a:r>
          </a:p>
        </p:txBody>
      </p:sp>
      <p:sp>
        <p:nvSpPr>
          <p:cNvPr id="8" name="TextBox 8"/>
          <p:cNvSpPr txBox="1"/>
          <p:nvPr/>
        </p:nvSpPr>
        <p:spPr>
          <a:xfrm>
            <a:off x="10270085" y="4064510"/>
            <a:ext cx="6989215" cy="3191637"/>
          </a:xfrm>
          <a:prstGeom prst="rect">
            <a:avLst/>
          </a:prstGeom>
        </p:spPr>
        <p:txBody>
          <a:bodyPr lIns="0" tIns="0" rIns="0" bIns="0" rtlCol="0" anchor="t">
            <a:spAutoFit/>
          </a:bodyPr>
          <a:lstStyle/>
          <a:p>
            <a:pPr algn="l">
              <a:lnSpc>
                <a:spcPts val="3624"/>
              </a:lnSpc>
            </a:pPr>
            <a:r>
              <a:rPr lang="en-US" sz="2400">
                <a:solidFill>
                  <a:srgbClr val="104170"/>
                </a:solidFill>
                <a:latin typeface="Glacial Indifference"/>
              </a:rPr>
              <a:t>Insiders are an exclusive group of learners taking advantage of the robust DATAVERSITY Training Center catalog by enrolling in a subscription plan.</a:t>
            </a:r>
          </a:p>
          <a:p>
            <a:pPr algn="l">
              <a:lnSpc>
                <a:spcPts val="3624"/>
              </a:lnSpc>
            </a:pPr>
            <a:endParaRPr lang="en-US" sz="2400">
              <a:solidFill>
                <a:srgbClr val="104170"/>
              </a:solidFill>
              <a:latin typeface="Glacial Indifference"/>
            </a:endParaRPr>
          </a:p>
          <a:p>
            <a:pPr algn="l">
              <a:lnSpc>
                <a:spcPts val="3624"/>
              </a:lnSpc>
            </a:pPr>
            <a:r>
              <a:rPr lang="en-US" sz="2400">
                <a:solidFill>
                  <a:srgbClr val="104170"/>
                </a:solidFill>
                <a:latin typeface="Glacial Indifference"/>
              </a:rPr>
              <a:t>Insiders receive unlimited access to materials through their subscription term, plus exclusive discounts, special content, and more. </a:t>
            </a:r>
          </a:p>
        </p:txBody>
      </p:sp>
      <p:grpSp>
        <p:nvGrpSpPr>
          <p:cNvPr id="9" name="Group 9"/>
          <p:cNvGrpSpPr/>
          <p:nvPr/>
        </p:nvGrpSpPr>
        <p:grpSpPr>
          <a:xfrm>
            <a:off x="14014755" y="8966027"/>
            <a:ext cx="5293261" cy="1245090"/>
            <a:chOff x="0" y="0"/>
            <a:chExt cx="7057682" cy="1660120"/>
          </a:xfrm>
        </p:grpSpPr>
        <p:sp>
          <p:nvSpPr>
            <p:cNvPr id="10" name="Freeform 10"/>
            <p:cNvSpPr/>
            <p:nvPr/>
          </p:nvSpPr>
          <p:spPr>
            <a:xfrm>
              <a:off x="1659387" y="0"/>
              <a:ext cx="3738907" cy="1346006"/>
            </a:xfrm>
            <a:custGeom>
              <a:avLst/>
              <a:gdLst/>
              <a:ahLst/>
              <a:cxnLst/>
              <a:rect l="l" t="t" r="r" b="b"/>
              <a:pathLst>
                <a:path w="3738907" h="1346006">
                  <a:moveTo>
                    <a:pt x="0" y="0"/>
                  </a:moveTo>
                  <a:lnTo>
                    <a:pt x="3738907" y="0"/>
                  </a:lnTo>
                  <a:lnTo>
                    <a:pt x="3738907" y="1346006"/>
                  </a:lnTo>
                  <a:lnTo>
                    <a:pt x="0" y="1346006"/>
                  </a:lnTo>
                  <a:lnTo>
                    <a:pt x="0" y="0"/>
                  </a:lnTo>
                  <a:close/>
                </a:path>
              </a:pathLst>
            </a:custGeom>
            <a:blipFill>
              <a:blip r:embed="rId6"/>
              <a:stretch>
                <a:fillRect/>
              </a:stretch>
            </a:blipFill>
          </p:spPr>
          <p:txBody>
            <a:bodyPr/>
            <a:lstStyle/>
            <a:p>
              <a:endParaRPr lang="en-US"/>
            </a:p>
          </p:txBody>
        </p:sp>
        <p:sp>
          <p:nvSpPr>
            <p:cNvPr id="11" name="TextBox 11"/>
            <p:cNvSpPr txBox="1"/>
            <p:nvPr/>
          </p:nvSpPr>
          <p:spPr>
            <a:xfrm>
              <a:off x="0" y="1307906"/>
              <a:ext cx="7057682" cy="352213"/>
            </a:xfrm>
            <a:prstGeom prst="rect">
              <a:avLst/>
            </a:prstGeom>
          </p:spPr>
          <p:txBody>
            <a:bodyPr lIns="0" tIns="0" rIns="0" bIns="0" rtlCol="0" anchor="t">
              <a:spAutoFit/>
            </a:bodyPr>
            <a:lstStyle/>
            <a:p>
              <a:pPr algn="ctr">
                <a:lnSpc>
                  <a:spcPts val="2239"/>
                </a:lnSpc>
              </a:pPr>
              <a:r>
                <a:rPr lang="en-US" sz="1599">
                  <a:solidFill>
                    <a:srgbClr val="104170"/>
                  </a:solidFill>
                  <a:latin typeface="Cerebri Bold"/>
                </a:rPr>
                <a:t>TRAINING.DATAVERSITY.NET</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4170"/>
        </a:solidFill>
        <a:effectLst/>
      </p:bgPr>
    </p:bg>
    <p:spTree>
      <p:nvGrpSpPr>
        <p:cNvPr id="1" name=""/>
        <p:cNvGrpSpPr/>
        <p:nvPr/>
      </p:nvGrpSpPr>
      <p:grpSpPr>
        <a:xfrm>
          <a:off x="0" y="0"/>
          <a:ext cx="0" cy="0"/>
          <a:chOff x="0" y="0"/>
          <a:chExt cx="0" cy="0"/>
        </a:xfrm>
      </p:grpSpPr>
      <p:sp>
        <p:nvSpPr>
          <p:cNvPr id="2" name="Freeform 2"/>
          <p:cNvSpPr/>
          <p:nvPr/>
        </p:nvSpPr>
        <p:spPr>
          <a:xfrm flipH="1">
            <a:off x="11772900" y="-43555"/>
            <a:ext cx="10972800" cy="10330555"/>
          </a:xfrm>
          <a:custGeom>
            <a:avLst/>
            <a:gdLst/>
            <a:ahLst/>
            <a:cxnLst/>
            <a:rect l="l" t="t" r="r" b="b"/>
            <a:pathLst>
              <a:path w="10972800" h="10330555">
                <a:moveTo>
                  <a:pt x="10972800" y="0"/>
                </a:moveTo>
                <a:lnTo>
                  <a:pt x="0" y="0"/>
                </a:lnTo>
                <a:lnTo>
                  <a:pt x="0" y="10330555"/>
                </a:lnTo>
                <a:lnTo>
                  <a:pt x="10972800" y="10330555"/>
                </a:lnTo>
                <a:lnTo>
                  <a:pt x="10972800" y="0"/>
                </a:lnTo>
                <a:close/>
              </a:path>
            </a:pathLst>
          </a:custGeom>
          <a:blipFill>
            <a:blip r:embed="rId3"/>
            <a:stretch>
              <a:fillRect l="-12764" r="-12764"/>
            </a:stretch>
          </a:blipFill>
        </p:spPr>
        <p:txBody>
          <a:bodyPr/>
          <a:lstStyle/>
          <a:p>
            <a:endParaRPr lang="en-US"/>
          </a:p>
        </p:txBody>
      </p:sp>
      <p:grpSp>
        <p:nvGrpSpPr>
          <p:cNvPr id="3" name="Group 3"/>
          <p:cNvGrpSpPr/>
          <p:nvPr/>
        </p:nvGrpSpPr>
        <p:grpSpPr>
          <a:xfrm>
            <a:off x="11772900" y="0"/>
            <a:ext cx="6515100" cy="10287000"/>
            <a:chOff x="0" y="0"/>
            <a:chExt cx="1715911" cy="2709333"/>
          </a:xfrm>
        </p:grpSpPr>
        <p:sp>
          <p:nvSpPr>
            <p:cNvPr id="4" name="Freeform 4"/>
            <p:cNvSpPr/>
            <p:nvPr/>
          </p:nvSpPr>
          <p:spPr>
            <a:xfrm>
              <a:off x="0" y="0"/>
              <a:ext cx="1715911" cy="2709333"/>
            </a:xfrm>
            <a:custGeom>
              <a:avLst/>
              <a:gdLst/>
              <a:ahLst/>
              <a:cxnLst/>
              <a:rect l="l" t="t" r="r" b="b"/>
              <a:pathLst>
                <a:path w="1715911" h="2709333">
                  <a:moveTo>
                    <a:pt x="0" y="0"/>
                  </a:moveTo>
                  <a:lnTo>
                    <a:pt x="1715911" y="0"/>
                  </a:lnTo>
                  <a:lnTo>
                    <a:pt x="1715911" y="2709333"/>
                  </a:lnTo>
                  <a:lnTo>
                    <a:pt x="0" y="2709333"/>
                  </a:lnTo>
                  <a:close/>
                </a:path>
              </a:pathLst>
            </a:custGeom>
            <a:solidFill>
              <a:srgbClr val="FFFFFF">
                <a:alpha val="40784"/>
              </a:srgbClr>
            </a:solidFill>
          </p:spPr>
          <p:txBody>
            <a:bodyPr/>
            <a:lstStyle/>
            <a:p>
              <a:endParaRPr lang="en-US"/>
            </a:p>
          </p:txBody>
        </p:sp>
        <p:sp>
          <p:nvSpPr>
            <p:cNvPr id="5" name="TextBox 5"/>
            <p:cNvSpPr txBox="1"/>
            <p:nvPr/>
          </p:nvSpPr>
          <p:spPr>
            <a:xfrm>
              <a:off x="0" y="-47625"/>
              <a:ext cx="1715911" cy="2756958"/>
            </a:xfrm>
            <a:prstGeom prst="rect">
              <a:avLst/>
            </a:prstGeom>
          </p:spPr>
          <p:txBody>
            <a:bodyPr lIns="50800" tIns="50800" rIns="50800" bIns="50800" rtlCol="0" anchor="ctr"/>
            <a:lstStyle/>
            <a:p>
              <a:pPr algn="ctr">
                <a:lnSpc>
                  <a:spcPts val="3500"/>
                </a:lnSpc>
              </a:pPr>
              <a:endParaRPr/>
            </a:p>
          </p:txBody>
        </p:sp>
      </p:grpSp>
      <p:grpSp>
        <p:nvGrpSpPr>
          <p:cNvPr id="6" name="Group 6"/>
          <p:cNvGrpSpPr/>
          <p:nvPr/>
        </p:nvGrpSpPr>
        <p:grpSpPr>
          <a:xfrm>
            <a:off x="10351314" y="1832851"/>
            <a:ext cx="6907986" cy="6621299"/>
            <a:chOff x="0" y="0"/>
            <a:chExt cx="9210648" cy="8828398"/>
          </a:xfrm>
        </p:grpSpPr>
        <p:pic>
          <p:nvPicPr>
            <p:cNvPr id="7" name="Picture 7"/>
            <p:cNvPicPr>
              <a:picLocks noChangeAspect="1"/>
            </p:cNvPicPr>
            <p:nvPr/>
          </p:nvPicPr>
          <p:blipFill>
            <a:blip r:embed="rId4"/>
            <a:srcRect r="30490"/>
            <a:stretch>
              <a:fillRect/>
            </a:stretch>
          </p:blipFill>
          <p:spPr>
            <a:xfrm>
              <a:off x="0" y="0"/>
              <a:ext cx="9210648" cy="8828398"/>
            </a:xfrm>
            <a:prstGeom prst="rect">
              <a:avLst/>
            </a:prstGeom>
          </p:spPr>
        </p:pic>
      </p:grpSp>
      <p:grpSp>
        <p:nvGrpSpPr>
          <p:cNvPr id="8" name="Group 8"/>
          <p:cNvGrpSpPr/>
          <p:nvPr/>
        </p:nvGrpSpPr>
        <p:grpSpPr>
          <a:xfrm>
            <a:off x="-305383" y="136937"/>
            <a:ext cx="3556697" cy="1273356"/>
            <a:chOff x="0" y="0"/>
            <a:chExt cx="4742263" cy="1697808"/>
          </a:xfrm>
        </p:grpSpPr>
        <p:sp>
          <p:nvSpPr>
            <p:cNvPr id="9" name="Freeform 9"/>
            <p:cNvSpPr/>
            <p:nvPr/>
          </p:nvSpPr>
          <p:spPr>
            <a:xfrm>
              <a:off x="721948" y="0"/>
              <a:ext cx="3404780" cy="1153037"/>
            </a:xfrm>
            <a:custGeom>
              <a:avLst/>
              <a:gdLst/>
              <a:ahLst/>
              <a:cxnLst/>
              <a:rect l="l" t="t" r="r" b="b"/>
              <a:pathLst>
                <a:path w="3404780" h="1153037">
                  <a:moveTo>
                    <a:pt x="0" y="0"/>
                  </a:moveTo>
                  <a:lnTo>
                    <a:pt x="3404780" y="0"/>
                  </a:lnTo>
                  <a:lnTo>
                    <a:pt x="3404780" y="1153037"/>
                  </a:lnTo>
                  <a:lnTo>
                    <a:pt x="0" y="1153037"/>
                  </a:lnTo>
                  <a:lnTo>
                    <a:pt x="0" y="0"/>
                  </a:lnTo>
                  <a:close/>
                </a:path>
              </a:pathLst>
            </a:custGeom>
            <a:blipFill>
              <a:blip r:embed="rId5"/>
              <a:stretch>
                <a:fillRect/>
              </a:stretch>
            </a:blipFill>
          </p:spPr>
          <p:txBody>
            <a:bodyPr/>
            <a:lstStyle/>
            <a:p>
              <a:endParaRPr lang="en-US"/>
            </a:p>
          </p:txBody>
        </p:sp>
        <p:sp>
          <p:nvSpPr>
            <p:cNvPr id="10" name="TextBox 10"/>
            <p:cNvSpPr txBox="1"/>
            <p:nvPr/>
          </p:nvSpPr>
          <p:spPr>
            <a:xfrm>
              <a:off x="0" y="1386508"/>
              <a:ext cx="4742263" cy="311300"/>
            </a:xfrm>
            <a:prstGeom prst="rect">
              <a:avLst/>
            </a:prstGeom>
          </p:spPr>
          <p:txBody>
            <a:bodyPr lIns="0" tIns="0" rIns="0" bIns="0" rtlCol="0" anchor="t">
              <a:spAutoFit/>
            </a:bodyPr>
            <a:lstStyle/>
            <a:p>
              <a:pPr algn="ctr">
                <a:lnSpc>
                  <a:spcPts val="1956"/>
                </a:lnSpc>
              </a:pPr>
              <a:r>
                <a:rPr lang="en-US" sz="1397">
                  <a:solidFill>
                    <a:srgbClr val="FFFFFF"/>
                  </a:solidFill>
                  <a:latin typeface="Cerebri Bold"/>
                </a:rPr>
                <a:t>TRAINING.DATAVERSITY.NET</a:t>
              </a:r>
            </a:p>
          </p:txBody>
        </p:sp>
      </p:grpSp>
      <p:sp>
        <p:nvSpPr>
          <p:cNvPr id="11" name="TextBox 11"/>
          <p:cNvSpPr txBox="1"/>
          <p:nvPr/>
        </p:nvSpPr>
        <p:spPr>
          <a:xfrm>
            <a:off x="1028700" y="3758888"/>
            <a:ext cx="7568956" cy="1362834"/>
          </a:xfrm>
          <a:prstGeom prst="rect">
            <a:avLst/>
          </a:prstGeom>
        </p:spPr>
        <p:txBody>
          <a:bodyPr lIns="0" tIns="0" rIns="0" bIns="0" rtlCol="0" anchor="t">
            <a:spAutoFit/>
          </a:bodyPr>
          <a:lstStyle/>
          <a:p>
            <a:pPr algn="l">
              <a:lnSpc>
                <a:spcPts val="3624"/>
              </a:lnSpc>
            </a:pPr>
            <a:r>
              <a:rPr lang="en-US" sz="2400">
                <a:solidFill>
                  <a:srgbClr val="FEFEFE"/>
                </a:solidFill>
                <a:latin typeface="Glacial Indifference"/>
              </a:rPr>
              <a:t>As an Insider you are equipped with the right tools all in one place to meet the ever-changing demands of industries across the globe. </a:t>
            </a:r>
          </a:p>
        </p:txBody>
      </p:sp>
      <p:grpSp>
        <p:nvGrpSpPr>
          <p:cNvPr id="12" name="Group 12"/>
          <p:cNvGrpSpPr/>
          <p:nvPr/>
        </p:nvGrpSpPr>
        <p:grpSpPr>
          <a:xfrm>
            <a:off x="1028700" y="2654825"/>
            <a:ext cx="1339268" cy="627813"/>
            <a:chOff x="0" y="0"/>
            <a:chExt cx="352729" cy="165350"/>
          </a:xfrm>
        </p:grpSpPr>
        <p:sp>
          <p:nvSpPr>
            <p:cNvPr id="13" name="Freeform 13"/>
            <p:cNvSpPr/>
            <p:nvPr/>
          </p:nvSpPr>
          <p:spPr>
            <a:xfrm>
              <a:off x="0" y="0"/>
              <a:ext cx="352729" cy="165350"/>
            </a:xfrm>
            <a:custGeom>
              <a:avLst/>
              <a:gdLst/>
              <a:ahLst/>
              <a:cxnLst/>
              <a:rect l="l" t="t" r="r" b="b"/>
              <a:pathLst>
                <a:path w="352729" h="165350">
                  <a:moveTo>
                    <a:pt x="0" y="0"/>
                  </a:moveTo>
                  <a:lnTo>
                    <a:pt x="352729" y="0"/>
                  </a:lnTo>
                  <a:lnTo>
                    <a:pt x="352729" y="165350"/>
                  </a:lnTo>
                  <a:lnTo>
                    <a:pt x="0" y="165350"/>
                  </a:lnTo>
                  <a:close/>
                </a:path>
              </a:pathLst>
            </a:custGeom>
            <a:solidFill>
              <a:srgbClr val="CC0000"/>
            </a:solidFill>
          </p:spPr>
          <p:txBody>
            <a:bodyPr/>
            <a:lstStyle/>
            <a:p>
              <a:endParaRPr lang="en-US"/>
            </a:p>
          </p:txBody>
        </p:sp>
        <p:sp>
          <p:nvSpPr>
            <p:cNvPr id="14" name="TextBox 14"/>
            <p:cNvSpPr txBox="1"/>
            <p:nvPr/>
          </p:nvSpPr>
          <p:spPr>
            <a:xfrm>
              <a:off x="0" y="-47625"/>
              <a:ext cx="352729" cy="212975"/>
            </a:xfrm>
            <a:prstGeom prst="rect">
              <a:avLst/>
            </a:prstGeom>
          </p:spPr>
          <p:txBody>
            <a:bodyPr lIns="50800" tIns="50800" rIns="50800" bIns="50800" rtlCol="0" anchor="ctr"/>
            <a:lstStyle/>
            <a:p>
              <a:pPr algn="ctr">
                <a:lnSpc>
                  <a:spcPts val="3500"/>
                </a:lnSpc>
              </a:pPr>
              <a:endParaRPr/>
            </a:p>
          </p:txBody>
        </p:sp>
      </p:grpSp>
      <p:sp>
        <p:nvSpPr>
          <p:cNvPr id="15" name="TextBox 15"/>
          <p:cNvSpPr txBox="1"/>
          <p:nvPr/>
        </p:nvSpPr>
        <p:spPr>
          <a:xfrm>
            <a:off x="1028700" y="2569100"/>
            <a:ext cx="3620044" cy="713538"/>
          </a:xfrm>
          <a:prstGeom prst="rect">
            <a:avLst/>
          </a:prstGeom>
        </p:spPr>
        <p:txBody>
          <a:bodyPr lIns="0" tIns="0" rIns="0" bIns="0" rtlCol="0" anchor="t">
            <a:spAutoFit/>
          </a:bodyPr>
          <a:lstStyle/>
          <a:p>
            <a:pPr algn="l">
              <a:lnSpc>
                <a:spcPts val="5821"/>
              </a:lnSpc>
            </a:pPr>
            <a:r>
              <a:rPr lang="en-US" sz="4157">
                <a:solidFill>
                  <a:srgbClr val="FEFEFE"/>
                </a:solidFill>
                <a:latin typeface="Cerebri Bold"/>
              </a:rPr>
              <a:t>Lead the way</a:t>
            </a:r>
          </a:p>
        </p:txBody>
      </p:sp>
      <p:sp>
        <p:nvSpPr>
          <p:cNvPr id="16" name="TextBox 16"/>
          <p:cNvSpPr txBox="1"/>
          <p:nvPr/>
        </p:nvSpPr>
        <p:spPr>
          <a:xfrm>
            <a:off x="1028700" y="6171031"/>
            <a:ext cx="7568956" cy="1984248"/>
          </a:xfrm>
          <a:prstGeom prst="rect">
            <a:avLst/>
          </a:prstGeom>
        </p:spPr>
        <p:txBody>
          <a:bodyPr lIns="0" tIns="0" rIns="0" bIns="0" rtlCol="0" anchor="t">
            <a:spAutoFit/>
          </a:bodyPr>
          <a:lstStyle/>
          <a:p>
            <a:pPr algn="l">
              <a:lnSpc>
                <a:spcPts val="3171"/>
              </a:lnSpc>
            </a:pPr>
            <a:r>
              <a:rPr lang="en-US" sz="2100">
                <a:solidFill>
                  <a:srgbClr val="FEFEFE"/>
                </a:solidFill>
                <a:latin typeface="Glacial Indifference"/>
              </a:rPr>
              <a:t>“As organizations continue to expand their data practices, fundamentals such as Data Governance and Data Architecture will become business-as-usual activities with both business and technical resources becoming more proficient in the language of data to drive organizational success.”</a:t>
            </a:r>
          </a:p>
        </p:txBody>
      </p:sp>
      <p:sp>
        <p:nvSpPr>
          <p:cNvPr id="17" name="TextBox 17"/>
          <p:cNvSpPr txBox="1"/>
          <p:nvPr/>
        </p:nvSpPr>
        <p:spPr>
          <a:xfrm>
            <a:off x="2818704" y="8654174"/>
            <a:ext cx="7568956" cy="384048"/>
          </a:xfrm>
          <a:prstGeom prst="rect">
            <a:avLst/>
          </a:prstGeom>
        </p:spPr>
        <p:txBody>
          <a:bodyPr lIns="0" tIns="0" rIns="0" bIns="0" rtlCol="0" anchor="t">
            <a:spAutoFit/>
          </a:bodyPr>
          <a:lstStyle/>
          <a:p>
            <a:pPr algn="l">
              <a:lnSpc>
                <a:spcPts val="3171"/>
              </a:lnSpc>
            </a:pPr>
            <a:r>
              <a:rPr lang="en-US" sz="2100">
                <a:solidFill>
                  <a:srgbClr val="FEFEFE"/>
                </a:solidFill>
                <a:latin typeface="Glacial Indifference Italics"/>
              </a:rPr>
              <a:t>– Trends in Data Management: A 2022 DATAVERSITY Report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687A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8097091" y="4352130"/>
            <a:ext cx="3806581" cy="2220506"/>
          </a:xfrm>
          <a:prstGeom prst="rect">
            <a:avLst/>
          </a:prstGeom>
        </p:spPr>
      </p:pic>
      <p:pic>
        <p:nvPicPr>
          <p:cNvPr id="3" name="Picture 3"/>
          <p:cNvPicPr>
            <a:picLocks noChangeAspect="1"/>
          </p:cNvPicPr>
          <p:nvPr/>
        </p:nvPicPr>
        <p:blipFill>
          <a:blip r:embed="rId4"/>
          <a:stretch>
            <a:fillRect/>
          </a:stretch>
        </p:blipFill>
        <p:spPr>
          <a:xfrm>
            <a:off x="11986133" y="4800794"/>
            <a:ext cx="2909254" cy="1697065"/>
          </a:xfrm>
          <a:prstGeom prst="rect">
            <a:avLst/>
          </a:prstGeom>
        </p:spPr>
      </p:pic>
      <p:pic>
        <p:nvPicPr>
          <p:cNvPr id="4" name="Picture 4"/>
          <p:cNvPicPr>
            <a:picLocks noChangeAspect="1"/>
          </p:cNvPicPr>
          <p:nvPr/>
        </p:nvPicPr>
        <p:blipFill>
          <a:blip r:embed="rId5"/>
          <a:stretch>
            <a:fillRect/>
          </a:stretch>
        </p:blipFill>
        <p:spPr>
          <a:xfrm>
            <a:off x="15406537" y="5041950"/>
            <a:ext cx="2426942" cy="1415716"/>
          </a:xfrm>
          <a:prstGeom prst="rect">
            <a:avLst/>
          </a:prstGeom>
        </p:spPr>
      </p:pic>
      <p:grpSp>
        <p:nvGrpSpPr>
          <p:cNvPr id="5" name="Group 5"/>
          <p:cNvGrpSpPr/>
          <p:nvPr/>
        </p:nvGrpSpPr>
        <p:grpSpPr>
          <a:xfrm>
            <a:off x="13712216" y="269387"/>
            <a:ext cx="4241780" cy="1518627"/>
            <a:chOff x="0" y="0"/>
            <a:chExt cx="5655706" cy="2024835"/>
          </a:xfrm>
        </p:grpSpPr>
        <p:sp>
          <p:nvSpPr>
            <p:cNvPr id="6" name="Freeform 6"/>
            <p:cNvSpPr/>
            <p:nvPr/>
          </p:nvSpPr>
          <p:spPr>
            <a:xfrm>
              <a:off x="861008" y="0"/>
              <a:ext cx="4060601" cy="1375133"/>
            </a:xfrm>
            <a:custGeom>
              <a:avLst/>
              <a:gdLst/>
              <a:ahLst/>
              <a:cxnLst/>
              <a:rect l="l" t="t" r="r" b="b"/>
              <a:pathLst>
                <a:path w="4060601" h="1375133">
                  <a:moveTo>
                    <a:pt x="0" y="0"/>
                  </a:moveTo>
                  <a:lnTo>
                    <a:pt x="4060601" y="0"/>
                  </a:lnTo>
                  <a:lnTo>
                    <a:pt x="4060601" y="1375133"/>
                  </a:lnTo>
                  <a:lnTo>
                    <a:pt x="0" y="1375133"/>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0" y="1649553"/>
              <a:ext cx="5655706" cy="375283"/>
            </a:xfrm>
            <a:prstGeom prst="rect">
              <a:avLst/>
            </a:prstGeom>
          </p:spPr>
          <p:txBody>
            <a:bodyPr lIns="0" tIns="0" rIns="0" bIns="0" rtlCol="0" anchor="t">
              <a:spAutoFit/>
            </a:bodyPr>
            <a:lstStyle/>
            <a:p>
              <a:pPr algn="ctr">
                <a:lnSpc>
                  <a:spcPts val="2333"/>
                </a:lnSpc>
              </a:pPr>
              <a:r>
                <a:rPr lang="en-US" sz="1666">
                  <a:solidFill>
                    <a:srgbClr val="FFFFFF"/>
                  </a:solidFill>
                  <a:latin typeface="Cerebri Bold"/>
                </a:rPr>
                <a:t>TRAINING.DATAVERSITY.NET</a:t>
              </a:r>
            </a:p>
          </p:txBody>
        </p:sp>
      </p:grpSp>
      <p:grpSp>
        <p:nvGrpSpPr>
          <p:cNvPr id="8" name="Group 8"/>
          <p:cNvGrpSpPr/>
          <p:nvPr/>
        </p:nvGrpSpPr>
        <p:grpSpPr>
          <a:xfrm>
            <a:off x="-35719" y="0"/>
            <a:ext cx="7599918" cy="10287000"/>
            <a:chOff x="0" y="0"/>
            <a:chExt cx="2001625" cy="2709333"/>
          </a:xfrm>
        </p:grpSpPr>
        <p:sp>
          <p:nvSpPr>
            <p:cNvPr id="9" name="Freeform 9"/>
            <p:cNvSpPr/>
            <p:nvPr/>
          </p:nvSpPr>
          <p:spPr>
            <a:xfrm>
              <a:off x="0" y="0"/>
              <a:ext cx="2001625" cy="2709333"/>
            </a:xfrm>
            <a:custGeom>
              <a:avLst/>
              <a:gdLst/>
              <a:ahLst/>
              <a:cxnLst/>
              <a:rect l="l" t="t" r="r" b="b"/>
              <a:pathLst>
                <a:path w="2001625" h="2709333">
                  <a:moveTo>
                    <a:pt x="0" y="0"/>
                  </a:moveTo>
                  <a:lnTo>
                    <a:pt x="2001625" y="0"/>
                  </a:lnTo>
                  <a:lnTo>
                    <a:pt x="2001625" y="2709333"/>
                  </a:lnTo>
                  <a:lnTo>
                    <a:pt x="0" y="2709333"/>
                  </a:lnTo>
                  <a:close/>
                </a:path>
              </a:pathLst>
            </a:custGeom>
            <a:solidFill>
              <a:srgbClr val="104170"/>
            </a:solidFill>
          </p:spPr>
          <p:txBody>
            <a:bodyPr/>
            <a:lstStyle/>
            <a:p>
              <a:endParaRPr lang="en-US"/>
            </a:p>
          </p:txBody>
        </p:sp>
        <p:sp>
          <p:nvSpPr>
            <p:cNvPr id="10" name="TextBox 10"/>
            <p:cNvSpPr txBox="1"/>
            <p:nvPr/>
          </p:nvSpPr>
          <p:spPr>
            <a:xfrm>
              <a:off x="0" y="-47625"/>
              <a:ext cx="2001625" cy="2756958"/>
            </a:xfrm>
            <a:prstGeom prst="rect">
              <a:avLst/>
            </a:prstGeom>
          </p:spPr>
          <p:txBody>
            <a:bodyPr lIns="50800" tIns="50800" rIns="50800" bIns="50800" rtlCol="0" anchor="ctr"/>
            <a:lstStyle/>
            <a:p>
              <a:pPr algn="ctr">
                <a:lnSpc>
                  <a:spcPts val="3500"/>
                </a:lnSpc>
              </a:pPr>
              <a:endParaRPr/>
            </a:p>
          </p:txBody>
        </p:sp>
      </p:grpSp>
      <p:sp>
        <p:nvSpPr>
          <p:cNvPr id="11" name="TextBox 11"/>
          <p:cNvSpPr txBox="1"/>
          <p:nvPr/>
        </p:nvSpPr>
        <p:spPr>
          <a:xfrm>
            <a:off x="8673144" y="6658831"/>
            <a:ext cx="2651269" cy="306705"/>
          </a:xfrm>
          <a:prstGeom prst="rect">
            <a:avLst/>
          </a:prstGeom>
        </p:spPr>
        <p:txBody>
          <a:bodyPr lIns="0" tIns="0" rIns="0" bIns="0" rtlCol="0" anchor="t">
            <a:spAutoFit/>
          </a:bodyPr>
          <a:lstStyle/>
          <a:p>
            <a:pPr algn="ctr">
              <a:lnSpc>
                <a:spcPts val="2520"/>
              </a:lnSpc>
            </a:pPr>
            <a:r>
              <a:rPr lang="en-US" sz="1800">
                <a:solidFill>
                  <a:srgbClr val="FFFFFF"/>
                </a:solidFill>
                <a:latin typeface="Glacial Indifference Bold"/>
              </a:rPr>
              <a:t>Data Governance</a:t>
            </a:r>
          </a:p>
        </p:txBody>
      </p:sp>
      <p:sp>
        <p:nvSpPr>
          <p:cNvPr id="12" name="TextBox 12"/>
          <p:cNvSpPr txBox="1"/>
          <p:nvPr/>
        </p:nvSpPr>
        <p:spPr>
          <a:xfrm>
            <a:off x="12115125" y="6658831"/>
            <a:ext cx="2651269" cy="306705"/>
          </a:xfrm>
          <a:prstGeom prst="rect">
            <a:avLst/>
          </a:prstGeom>
        </p:spPr>
        <p:txBody>
          <a:bodyPr lIns="0" tIns="0" rIns="0" bIns="0" rtlCol="0" anchor="t">
            <a:spAutoFit/>
          </a:bodyPr>
          <a:lstStyle/>
          <a:p>
            <a:pPr algn="ctr">
              <a:lnSpc>
                <a:spcPts val="2520"/>
              </a:lnSpc>
            </a:pPr>
            <a:r>
              <a:rPr lang="en-US" sz="1800">
                <a:solidFill>
                  <a:srgbClr val="FFFFFF"/>
                </a:solidFill>
                <a:latin typeface="Glacial Indifference Bold"/>
              </a:rPr>
              <a:t>Data Quality</a:t>
            </a:r>
          </a:p>
        </p:txBody>
      </p:sp>
      <p:sp>
        <p:nvSpPr>
          <p:cNvPr id="13" name="TextBox 13"/>
          <p:cNvSpPr txBox="1"/>
          <p:nvPr/>
        </p:nvSpPr>
        <p:spPr>
          <a:xfrm>
            <a:off x="15302727" y="6658831"/>
            <a:ext cx="2651269" cy="306705"/>
          </a:xfrm>
          <a:prstGeom prst="rect">
            <a:avLst/>
          </a:prstGeom>
        </p:spPr>
        <p:txBody>
          <a:bodyPr lIns="0" tIns="0" rIns="0" bIns="0" rtlCol="0" anchor="t">
            <a:spAutoFit/>
          </a:bodyPr>
          <a:lstStyle/>
          <a:p>
            <a:pPr algn="ctr">
              <a:lnSpc>
                <a:spcPts val="2520"/>
              </a:lnSpc>
            </a:pPr>
            <a:r>
              <a:rPr lang="en-US" sz="1800">
                <a:solidFill>
                  <a:srgbClr val="FFFFFF"/>
                </a:solidFill>
                <a:latin typeface="Glacial Indifference Bold"/>
              </a:rPr>
              <a:t>Metadata Management</a:t>
            </a:r>
          </a:p>
        </p:txBody>
      </p:sp>
      <p:sp>
        <p:nvSpPr>
          <p:cNvPr id="14" name="TextBox 14"/>
          <p:cNvSpPr txBox="1"/>
          <p:nvPr/>
        </p:nvSpPr>
        <p:spPr>
          <a:xfrm>
            <a:off x="9492251" y="5611226"/>
            <a:ext cx="1013055" cy="307493"/>
          </a:xfrm>
          <a:prstGeom prst="rect">
            <a:avLst/>
          </a:prstGeom>
        </p:spPr>
        <p:txBody>
          <a:bodyPr lIns="0" tIns="0" rIns="0" bIns="0" rtlCol="0" anchor="t">
            <a:spAutoFit/>
          </a:bodyPr>
          <a:lstStyle/>
          <a:p>
            <a:pPr algn="ctr">
              <a:lnSpc>
                <a:spcPts val="2476"/>
              </a:lnSpc>
            </a:pPr>
            <a:r>
              <a:rPr lang="en-US" sz="1768">
                <a:solidFill>
                  <a:srgbClr val="FFFFFF"/>
                </a:solidFill>
                <a:latin typeface="Garet Bold"/>
              </a:rPr>
              <a:t>58%</a:t>
            </a:r>
          </a:p>
        </p:txBody>
      </p:sp>
      <p:sp>
        <p:nvSpPr>
          <p:cNvPr id="15" name="TextBox 15"/>
          <p:cNvSpPr txBox="1"/>
          <p:nvPr/>
        </p:nvSpPr>
        <p:spPr>
          <a:xfrm>
            <a:off x="12934232" y="5711708"/>
            <a:ext cx="1013055" cy="307493"/>
          </a:xfrm>
          <a:prstGeom prst="rect">
            <a:avLst/>
          </a:prstGeom>
        </p:spPr>
        <p:txBody>
          <a:bodyPr lIns="0" tIns="0" rIns="0" bIns="0" rtlCol="0" anchor="t">
            <a:spAutoFit/>
          </a:bodyPr>
          <a:lstStyle/>
          <a:p>
            <a:pPr algn="ctr">
              <a:lnSpc>
                <a:spcPts val="2476"/>
              </a:lnSpc>
            </a:pPr>
            <a:r>
              <a:rPr lang="en-US" sz="1768">
                <a:solidFill>
                  <a:srgbClr val="FFFFFF"/>
                </a:solidFill>
                <a:latin typeface="Garet Bold"/>
              </a:rPr>
              <a:t>55%</a:t>
            </a:r>
          </a:p>
        </p:txBody>
      </p:sp>
      <p:sp>
        <p:nvSpPr>
          <p:cNvPr id="16" name="TextBox 16"/>
          <p:cNvSpPr txBox="1"/>
          <p:nvPr/>
        </p:nvSpPr>
        <p:spPr>
          <a:xfrm>
            <a:off x="16121834" y="5844258"/>
            <a:ext cx="1013055" cy="307493"/>
          </a:xfrm>
          <a:prstGeom prst="rect">
            <a:avLst/>
          </a:prstGeom>
        </p:spPr>
        <p:txBody>
          <a:bodyPr lIns="0" tIns="0" rIns="0" bIns="0" rtlCol="0" anchor="t">
            <a:spAutoFit/>
          </a:bodyPr>
          <a:lstStyle/>
          <a:p>
            <a:pPr algn="ctr">
              <a:lnSpc>
                <a:spcPts val="2476"/>
              </a:lnSpc>
            </a:pPr>
            <a:r>
              <a:rPr lang="en-US" sz="1768">
                <a:solidFill>
                  <a:srgbClr val="FFFFFF"/>
                </a:solidFill>
                <a:latin typeface="Garet Bold"/>
              </a:rPr>
              <a:t>49%</a:t>
            </a:r>
          </a:p>
        </p:txBody>
      </p:sp>
      <p:sp>
        <p:nvSpPr>
          <p:cNvPr id="17" name="TextBox 17"/>
          <p:cNvSpPr txBox="1"/>
          <p:nvPr/>
        </p:nvSpPr>
        <p:spPr>
          <a:xfrm>
            <a:off x="569210" y="4911252"/>
            <a:ext cx="7030709" cy="2029969"/>
          </a:xfrm>
          <a:prstGeom prst="rect">
            <a:avLst/>
          </a:prstGeom>
        </p:spPr>
        <p:txBody>
          <a:bodyPr lIns="0" tIns="0" rIns="0" bIns="0" rtlCol="0" anchor="t">
            <a:spAutoFit/>
          </a:bodyPr>
          <a:lstStyle/>
          <a:p>
            <a:pPr algn="l">
              <a:lnSpc>
                <a:spcPts val="5435"/>
              </a:lnSpc>
            </a:pPr>
            <a:r>
              <a:rPr lang="en-US" sz="3599">
                <a:solidFill>
                  <a:srgbClr val="FEFEFE"/>
                </a:solidFill>
                <a:latin typeface="Glacial Indifference"/>
              </a:rPr>
              <a:t>Future-proof your skill-set and expand your career possibilities as an Insider.</a:t>
            </a:r>
          </a:p>
        </p:txBody>
      </p:sp>
      <p:sp>
        <p:nvSpPr>
          <p:cNvPr id="18" name="TextBox 18"/>
          <p:cNvSpPr txBox="1"/>
          <p:nvPr/>
        </p:nvSpPr>
        <p:spPr>
          <a:xfrm>
            <a:off x="8414306" y="2882932"/>
            <a:ext cx="7736139" cy="976630"/>
          </a:xfrm>
          <a:prstGeom prst="rect">
            <a:avLst/>
          </a:prstGeom>
        </p:spPr>
        <p:txBody>
          <a:bodyPr lIns="0" tIns="0" rIns="0" bIns="0" rtlCol="0" anchor="t">
            <a:spAutoFit/>
          </a:bodyPr>
          <a:lstStyle/>
          <a:p>
            <a:pPr algn="l">
              <a:lnSpc>
                <a:spcPts val="3919"/>
              </a:lnSpc>
            </a:pPr>
            <a:r>
              <a:rPr lang="en-US" sz="2799">
                <a:solidFill>
                  <a:srgbClr val="FFFFFF"/>
                </a:solidFill>
                <a:latin typeface="Cerebri Bold"/>
              </a:rPr>
              <a:t>We asked:</a:t>
            </a:r>
            <a:r>
              <a:rPr lang="en-US" sz="2799">
                <a:solidFill>
                  <a:srgbClr val="FFFFFF"/>
                </a:solidFill>
                <a:latin typeface="Cerebri"/>
              </a:rPr>
              <a:t> What programs are you planning to implement withinin the next two years?</a:t>
            </a:r>
          </a:p>
        </p:txBody>
      </p:sp>
      <p:sp>
        <p:nvSpPr>
          <p:cNvPr id="19" name="TextBox 19"/>
          <p:cNvSpPr txBox="1"/>
          <p:nvPr/>
        </p:nvSpPr>
        <p:spPr>
          <a:xfrm>
            <a:off x="569210" y="3460000"/>
            <a:ext cx="4618637" cy="713399"/>
          </a:xfrm>
          <a:prstGeom prst="rect">
            <a:avLst/>
          </a:prstGeom>
        </p:spPr>
        <p:txBody>
          <a:bodyPr lIns="0" tIns="0" rIns="0" bIns="0" rtlCol="0" anchor="t">
            <a:spAutoFit/>
          </a:bodyPr>
          <a:lstStyle/>
          <a:p>
            <a:pPr algn="l">
              <a:lnSpc>
                <a:spcPts val="5828"/>
              </a:lnSpc>
              <a:spcBef>
                <a:spcPct val="0"/>
              </a:spcBef>
            </a:pPr>
            <a:r>
              <a:rPr lang="en-US" sz="4163">
                <a:solidFill>
                  <a:srgbClr val="FEFEFE"/>
                </a:solidFill>
                <a:latin typeface="Glacial Indifference Bold"/>
              </a:rPr>
              <a:t>Start with </a:t>
            </a:r>
          </a:p>
        </p:txBody>
      </p:sp>
      <p:sp>
        <p:nvSpPr>
          <p:cNvPr id="20" name="TextBox 20"/>
          <p:cNvSpPr txBox="1"/>
          <p:nvPr/>
        </p:nvSpPr>
        <p:spPr>
          <a:xfrm>
            <a:off x="3045395" y="3460000"/>
            <a:ext cx="1759744" cy="713399"/>
          </a:xfrm>
          <a:prstGeom prst="rect">
            <a:avLst/>
          </a:prstGeom>
        </p:spPr>
        <p:txBody>
          <a:bodyPr lIns="0" tIns="0" rIns="0" bIns="0" rtlCol="0" anchor="t">
            <a:spAutoFit/>
          </a:bodyPr>
          <a:lstStyle/>
          <a:p>
            <a:pPr algn="just">
              <a:lnSpc>
                <a:spcPts val="5828"/>
              </a:lnSpc>
              <a:spcBef>
                <a:spcPct val="0"/>
              </a:spcBef>
            </a:pPr>
            <a:r>
              <a:rPr lang="en-US" sz="4163">
                <a:solidFill>
                  <a:srgbClr val="FFFFFF"/>
                </a:solidFill>
                <a:latin typeface="Glacial Indifference Bold"/>
              </a:rPr>
              <a:t> data.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US"/>
          </a:p>
        </p:txBody>
      </p:sp>
      <p:sp>
        <p:nvSpPr>
          <p:cNvPr id="3" name="TextBox 3"/>
          <p:cNvSpPr txBox="1"/>
          <p:nvPr/>
        </p:nvSpPr>
        <p:spPr>
          <a:xfrm>
            <a:off x="556544" y="3738712"/>
            <a:ext cx="17174913" cy="3326035"/>
          </a:xfrm>
          <a:prstGeom prst="rect">
            <a:avLst/>
          </a:prstGeom>
        </p:spPr>
        <p:txBody>
          <a:bodyPr lIns="0" tIns="0" rIns="0" bIns="0" rtlCol="0" anchor="t">
            <a:spAutoFit/>
          </a:bodyPr>
          <a:lstStyle/>
          <a:p>
            <a:pPr algn="ctr">
              <a:lnSpc>
                <a:spcPts val="12953"/>
              </a:lnSpc>
            </a:pPr>
            <a:r>
              <a:rPr lang="en-US" sz="11993">
                <a:solidFill>
                  <a:srgbClr val="104170"/>
                </a:solidFill>
                <a:latin typeface="Cerebri Bold"/>
              </a:rPr>
              <a:t>How are you expanding </a:t>
            </a:r>
            <a:r>
              <a:rPr lang="en-US" sz="11993" u="sng">
                <a:solidFill>
                  <a:srgbClr val="104170"/>
                </a:solidFill>
                <a:latin typeface="Cerebri Bold"/>
              </a:rPr>
              <a:t>your</a:t>
            </a:r>
            <a:r>
              <a:rPr lang="en-US" sz="11993">
                <a:solidFill>
                  <a:srgbClr val="104170"/>
                </a:solidFill>
                <a:latin typeface="Cerebri Bold"/>
              </a:rPr>
              <a:t> skills?</a:t>
            </a:r>
          </a:p>
        </p:txBody>
      </p:sp>
      <p:sp>
        <p:nvSpPr>
          <p:cNvPr id="4" name="Freeform 4"/>
          <p:cNvSpPr/>
          <p:nvPr/>
        </p:nvSpPr>
        <p:spPr>
          <a:xfrm>
            <a:off x="8341271" y="549258"/>
            <a:ext cx="1605457" cy="2615817"/>
          </a:xfrm>
          <a:custGeom>
            <a:avLst/>
            <a:gdLst/>
            <a:ahLst/>
            <a:cxnLst/>
            <a:rect l="l" t="t" r="r" b="b"/>
            <a:pathLst>
              <a:path w="1605457" h="2615817">
                <a:moveTo>
                  <a:pt x="0" y="0"/>
                </a:moveTo>
                <a:lnTo>
                  <a:pt x="1605458" y="0"/>
                </a:lnTo>
                <a:lnTo>
                  <a:pt x="1605458" y="2615816"/>
                </a:lnTo>
                <a:lnTo>
                  <a:pt x="0" y="26158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792622" y="7847975"/>
            <a:ext cx="16702756" cy="587883"/>
          </a:xfrm>
          <a:prstGeom prst="rect">
            <a:avLst/>
          </a:prstGeom>
        </p:spPr>
        <p:txBody>
          <a:bodyPr lIns="0" tIns="0" rIns="0" bIns="0" rtlCol="0" anchor="t">
            <a:spAutoFit/>
          </a:bodyPr>
          <a:lstStyle/>
          <a:p>
            <a:pPr algn="ctr">
              <a:lnSpc>
                <a:spcPts val="4536"/>
              </a:lnSpc>
            </a:pPr>
            <a:r>
              <a:rPr lang="en-US" sz="4200">
                <a:solidFill>
                  <a:srgbClr val="104170"/>
                </a:solidFill>
                <a:latin typeface="Cerebri Italics"/>
              </a:rPr>
              <a:t>And preparing to tackle the ever-changing data landscape?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0417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059904" cy="10287000"/>
            <a:chOff x="0" y="0"/>
            <a:chExt cx="1379329" cy="2009822"/>
          </a:xfrm>
        </p:grpSpPr>
        <p:sp>
          <p:nvSpPr>
            <p:cNvPr id="3" name="Freeform 3"/>
            <p:cNvSpPr/>
            <p:nvPr/>
          </p:nvSpPr>
          <p:spPr>
            <a:xfrm>
              <a:off x="0" y="0"/>
              <a:ext cx="1379329" cy="2009822"/>
            </a:xfrm>
            <a:custGeom>
              <a:avLst/>
              <a:gdLst/>
              <a:ahLst/>
              <a:cxnLst/>
              <a:rect l="l" t="t" r="r" b="b"/>
              <a:pathLst>
                <a:path w="1379329" h="2009822">
                  <a:moveTo>
                    <a:pt x="0" y="0"/>
                  </a:moveTo>
                  <a:lnTo>
                    <a:pt x="1379329" y="0"/>
                  </a:lnTo>
                  <a:lnTo>
                    <a:pt x="1379329" y="2009822"/>
                  </a:lnTo>
                  <a:lnTo>
                    <a:pt x="0" y="2009822"/>
                  </a:lnTo>
                  <a:close/>
                </a:path>
              </a:pathLst>
            </a:custGeom>
            <a:solidFill>
              <a:srgbClr val="7687A7"/>
            </a:solidFill>
          </p:spPr>
          <p:txBody>
            <a:bodyPr/>
            <a:lstStyle/>
            <a:p>
              <a:endParaRPr lang="en-US"/>
            </a:p>
          </p:txBody>
        </p:sp>
        <p:sp>
          <p:nvSpPr>
            <p:cNvPr id="4" name="TextBox 4"/>
            <p:cNvSpPr txBox="1"/>
            <p:nvPr/>
          </p:nvSpPr>
          <p:spPr>
            <a:xfrm>
              <a:off x="0" y="-47625"/>
              <a:ext cx="1379329" cy="2057447"/>
            </a:xfrm>
            <a:prstGeom prst="rect">
              <a:avLst/>
            </a:prstGeom>
          </p:spPr>
          <p:txBody>
            <a:bodyPr lIns="50800" tIns="50800" rIns="50800" bIns="50800" rtlCol="0" anchor="ctr"/>
            <a:lstStyle/>
            <a:p>
              <a:pPr algn="ctr">
                <a:lnSpc>
                  <a:spcPts val="3500"/>
                </a:lnSpc>
              </a:pPr>
              <a:endParaRPr/>
            </a:p>
          </p:txBody>
        </p:sp>
      </p:grpSp>
      <p:sp>
        <p:nvSpPr>
          <p:cNvPr id="5" name="Freeform 5"/>
          <p:cNvSpPr/>
          <p:nvPr/>
        </p:nvSpPr>
        <p:spPr>
          <a:xfrm>
            <a:off x="8945854" y="1835804"/>
            <a:ext cx="8032650" cy="6912947"/>
          </a:xfrm>
          <a:custGeom>
            <a:avLst/>
            <a:gdLst/>
            <a:ahLst/>
            <a:cxnLst/>
            <a:rect l="l" t="t" r="r" b="b"/>
            <a:pathLst>
              <a:path w="8032650" h="6912947">
                <a:moveTo>
                  <a:pt x="0" y="0"/>
                </a:moveTo>
                <a:lnTo>
                  <a:pt x="8032650" y="0"/>
                </a:lnTo>
                <a:lnTo>
                  <a:pt x="8032650" y="6912947"/>
                </a:lnTo>
                <a:lnTo>
                  <a:pt x="0" y="69129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4105103" y="1154410"/>
            <a:ext cx="1776146" cy="1362788"/>
          </a:xfrm>
          <a:custGeom>
            <a:avLst/>
            <a:gdLst/>
            <a:ahLst/>
            <a:cxnLst/>
            <a:rect l="l" t="t" r="r" b="b"/>
            <a:pathLst>
              <a:path w="1776146" h="1362788">
                <a:moveTo>
                  <a:pt x="0" y="0"/>
                </a:moveTo>
                <a:lnTo>
                  <a:pt x="1776145" y="0"/>
                </a:lnTo>
                <a:lnTo>
                  <a:pt x="1776145" y="1362788"/>
                </a:lnTo>
                <a:lnTo>
                  <a:pt x="0" y="13627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2272105" y="5140787"/>
            <a:ext cx="1446100" cy="1467614"/>
          </a:xfrm>
          <a:custGeom>
            <a:avLst/>
            <a:gdLst/>
            <a:ahLst/>
            <a:cxnLst/>
            <a:rect l="l" t="t" r="r" b="b"/>
            <a:pathLst>
              <a:path w="1446100" h="1467614">
                <a:moveTo>
                  <a:pt x="0" y="0"/>
                </a:moveTo>
                <a:lnTo>
                  <a:pt x="1446101" y="0"/>
                </a:lnTo>
                <a:lnTo>
                  <a:pt x="1446101" y="1467614"/>
                </a:lnTo>
                <a:lnTo>
                  <a:pt x="0" y="1467614"/>
                </a:lnTo>
                <a:lnTo>
                  <a:pt x="0" y="0"/>
                </a:lnTo>
                <a:close/>
              </a:path>
            </a:pathLst>
          </a:custGeom>
          <a:blipFill>
            <a:blip r:embed="rId7"/>
            <a:stretch>
              <a:fillRect l="-11315" r="-187177"/>
            </a:stretch>
          </a:blipFill>
        </p:spPr>
        <p:txBody>
          <a:bodyPr/>
          <a:lstStyle/>
          <a:p>
            <a:endParaRPr lang="en-US"/>
          </a:p>
        </p:txBody>
      </p:sp>
      <p:sp>
        <p:nvSpPr>
          <p:cNvPr id="8" name="TextBox 8"/>
          <p:cNvSpPr txBox="1"/>
          <p:nvPr/>
        </p:nvSpPr>
        <p:spPr>
          <a:xfrm>
            <a:off x="9452256" y="6215971"/>
            <a:ext cx="2819849" cy="860425"/>
          </a:xfrm>
          <a:prstGeom prst="rect">
            <a:avLst/>
          </a:prstGeom>
        </p:spPr>
        <p:txBody>
          <a:bodyPr lIns="0" tIns="0" rIns="0" bIns="0" rtlCol="0" anchor="t">
            <a:spAutoFit/>
          </a:bodyPr>
          <a:lstStyle/>
          <a:p>
            <a:pPr algn="ctr">
              <a:lnSpc>
                <a:spcPts val="3499"/>
              </a:lnSpc>
            </a:pPr>
            <a:r>
              <a:rPr lang="en-US" sz="2499">
                <a:solidFill>
                  <a:srgbClr val="FFFFFF"/>
                </a:solidFill>
                <a:latin typeface="Glacial Indifference Bold"/>
              </a:rPr>
              <a:t>Blogs, webinars, other web sources</a:t>
            </a:r>
          </a:p>
        </p:txBody>
      </p:sp>
      <p:sp>
        <p:nvSpPr>
          <p:cNvPr id="9" name="TextBox 9"/>
          <p:cNvSpPr txBox="1"/>
          <p:nvPr/>
        </p:nvSpPr>
        <p:spPr>
          <a:xfrm>
            <a:off x="11685227" y="2957426"/>
            <a:ext cx="2591029" cy="860425"/>
          </a:xfrm>
          <a:prstGeom prst="rect">
            <a:avLst/>
          </a:prstGeom>
        </p:spPr>
        <p:txBody>
          <a:bodyPr lIns="0" tIns="0" rIns="0" bIns="0" rtlCol="0" anchor="t">
            <a:spAutoFit/>
          </a:bodyPr>
          <a:lstStyle/>
          <a:p>
            <a:pPr algn="ctr">
              <a:lnSpc>
                <a:spcPts val="3499"/>
              </a:lnSpc>
            </a:pPr>
            <a:r>
              <a:rPr lang="en-US" sz="2499">
                <a:solidFill>
                  <a:srgbClr val="FEFEFE"/>
                </a:solidFill>
                <a:latin typeface="Glacial Indifference Bold"/>
              </a:rPr>
              <a:t>Books on Data Management</a:t>
            </a:r>
          </a:p>
        </p:txBody>
      </p:sp>
      <p:sp>
        <p:nvSpPr>
          <p:cNvPr id="10" name="TextBox 10"/>
          <p:cNvSpPr txBox="1"/>
          <p:nvPr/>
        </p:nvSpPr>
        <p:spPr>
          <a:xfrm>
            <a:off x="13697661" y="6215971"/>
            <a:ext cx="2696639" cy="860425"/>
          </a:xfrm>
          <a:prstGeom prst="rect">
            <a:avLst/>
          </a:prstGeom>
        </p:spPr>
        <p:txBody>
          <a:bodyPr lIns="0" tIns="0" rIns="0" bIns="0" rtlCol="0" anchor="t">
            <a:spAutoFit/>
          </a:bodyPr>
          <a:lstStyle/>
          <a:p>
            <a:pPr algn="ctr">
              <a:lnSpc>
                <a:spcPts val="3499"/>
              </a:lnSpc>
            </a:pPr>
            <a:r>
              <a:rPr lang="en-US" sz="2499">
                <a:solidFill>
                  <a:srgbClr val="FFFFFF"/>
                </a:solidFill>
                <a:latin typeface="Glacial Indifference Bold"/>
              </a:rPr>
              <a:t>Courses outside of university work</a:t>
            </a:r>
          </a:p>
        </p:txBody>
      </p:sp>
      <p:sp>
        <p:nvSpPr>
          <p:cNvPr id="11" name="TextBox 11"/>
          <p:cNvSpPr txBox="1"/>
          <p:nvPr/>
        </p:nvSpPr>
        <p:spPr>
          <a:xfrm>
            <a:off x="562826" y="4900759"/>
            <a:ext cx="5934252" cy="1362837"/>
          </a:xfrm>
          <a:prstGeom prst="rect">
            <a:avLst/>
          </a:prstGeom>
        </p:spPr>
        <p:txBody>
          <a:bodyPr lIns="0" tIns="0" rIns="0" bIns="0" rtlCol="0" anchor="t">
            <a:spAutoFit/>
          </a:bodyPr>
          <a:lstStyle/>
          <a:p>
            <a:pPr algn="l">
              <a:lnSpc>
                <a:spcPts val="3624"/>
              </a:lnSpc>
            </a:pPr>
            <a:r>
              <a:rPr lang="en-US" sz="2400">
                <a:solidFill>
                  <a:srgbClr val="FFFFFF"/>
                </a:solidFill>
                <a:latin typeface="Glacial Indifference"/>
              </a:rPr>
              <a:t>The top sources of training for industry professionals today are scattered across the internet.</a:t>
            </a:r>
          </a:p>
        </p:txBody>
      </p:sp>
      <p:sp>
        <p:nvSpPr>
          <p:cNvPr id="12" name="TextBox 12"/>
          <p:cNvSpPr txBox="1"/>
          <p:nvPr/>
        </p:nvSpPr>
        <p:spPr>
          <a:xfrm>
            <a:off x="562826" y="1964489"/>
            <a:ext cx="6497078" cy="1446963"/>
          </a:xfrm>
          <a:prstGeom prst="rect">
            <a:avLst/>
          </a:prstGeom>
        </p:spPr>
        <p:txBody>
          <a:bodyPr lIns="0" tIns="0" rIns="0" bIns="0" rtlCol="0" anchor="t">
            <a:spAutoFit/>
          </a:bodyPr>
          <a:lstStyle/>
          <a:p>
            <a:pPr algn="l">
              <a:lnSpc>
                <a:spcPts val="5821"/>
              </a:lnSpc>
            </a:pPr>
            <a:r>
              <a:rPr lang="en-US" sz="4157">
                <a:solidFill>
                  <a:srgbClr val="FFFFFF"/>
                </a:solidFill>
                <a:latin typeface="Cerebri Bold"/>
              </a:rPr>
              <a:t>From cobbled together lessons across the web?</a:t>
            </a:r>
          </a:p>
        </p:txBody>
      </p:sp>
      <p:sp>
        <p:nvSpPr>
          <p:cNvPr id="13" name="TextBox 13"/>
          <p:cNvSpPr txBox="1"/>
          <p:nvPr/>
        </p:nvSpPr>
        <p:spPr>
          <a:xfrm>
            <a:off x="8606584" y="952500"/>
            <a:ext cx="6157287" cy="606426"/>
          </a:xfrm>
          <a:prstGeom prst="rect">
            <a:avLst/>
          </a:prstGeom>
        </p:spPr>
        <p:txBody>
          <a:bodyPr lIns="0" tIns="0" rIns="0" bIns="0" rtlCol="0" anchor="t">
            <a:spAutoFit/>
          </a:bodyPr>
          <a:lstStyle/>
          <a:p>
            <a:pPr algn="ctr">
              <a:lnSpc>
                <a:spcPts val="4899"/>
              </a:lnSpc>
            </a:pPr>
            <a:r>
              <a:rPr lang="en-US" sz="3499">
                <a:solidFill>
                  <a:srgbClr val="FFFFFF"/>
                </a:solidFill>
                <a:latin typeface="Canva Student Font"/>
              </a:rPr>
              <a:t>Most popular sources of training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2531</TotalTime>
  <Words>4476</Words>
  <Application>Microsoft Office PowerPoint</Application>
  <PresentationFormat>Custom</PresentationFormat>
  <Paragraphs>738</Paragraphs>
  <Slides>27</Slides>
  <Notes>27</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27</vt:i4>
      </vt:variant>
    </vt:vector>
  </HeadingPairs>
  <TitlesOfParts>
    <vt:vector size="42" baseType="lpstr">
      <vt:lpstr>Glacial Indifference Bold</vt:lpstr>
      <vt:lpstr>Cerebri Italics</vt:lpstr>
      <vt:lpstr>Garet Bold</vt:lpstr>
      <vt:lpstr>Cerebri Bold</vt:lpstr>
      <vt:lpstr>Arial</vt:lpstr>
      <vt:lpstr>Tahoma</vt:lpstr>
      <vt:lpstr>Times New Roman</vt:lpstr>
      <vt:lpstr>Glacial Indifference</vt:lpstr>
      <vt:lpstr>Canva Student Font</vt:lpstr>
      <vt:lpstr>Cerebri</vt:lpstr>
      <vt:lpstr>Varela Round</vt:lpstr>
      <vt:lpstr>Glacial Indifference Italics</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Explore Bundle</vt:lpstr>
      <vt:lpstr> Inform Bundle</vt:lpstr>
      <vt:lpstr> Driven Bundle</vt:lpstr>
      <vt:lpstr> Transformed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DVTC Presentation</dc:title>
  <dc:creator>Cassie Riendeau</dc:creator>
  <cp:lastModifiedBy>Cassie Riendeau</cp:lastModifiedBy>
  <cp:revision>3</cp:revision>
  <dcterms:created xsi:type="dcterms:W3CDTF">2006-08-16T00:00:00Z</dcterms:created>
  <dcterms:modified xsi:type="dcterms:W3CDTF">2024-09-25T16:56:21Z</dcterms:modified>
  <dc:identifier>DAFl7QVvaok</dc:identifier>
</cp:coreProperties>
</file>